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7" r:id="rId7"/>
    <p:sldId id="259" r:id="rId8"/>
    <p:sldId id="258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FC7"/>
    <a:srgbClr val="1F5DC3"/>
    <a:srgbClr val="2251D4"/>
    <a:srgbClr val="1E47BC"/>
    <a:srgbClr val="102664"/>
    <a:srgbClr val="06536E"/>
    <a:srgbClr val="23225A"/>
    <a:srgbClr val="44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0C8E-0E35-2B42-A988-B6B23A18DA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5FD6-2532-E64B-9C29-C82E3E8E7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3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0C66-9CF7-B949-8F18-1E8516E2D3F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owerpoint presentation template 2017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4C8F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presentation template 2017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1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51986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Keeping our patients safe: Assurance on oxygen demand and capacity </a:t>
            </a:r>
          </a:p>
          <a:p>
            <a:pPr algn="ctr"/>
            <a:r>
              <a:rPr lang="en-US" sz="600" i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600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Phil Deady, Director of Pharmacy &amp; Chair Medical Gases Committee, MYHT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/>
                <a:cs typeface="Arial"/>
              </a:rPr>
              <a:t>Andy Carr, Head of Estates, MYHT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/>
                <a:cs typeface="Arial"/>
              </a:rPr>
              <a:t>John McLachlan, Engineering Manager, Engie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National 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Medical Oxygen Webinar, 27th Nov 2020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309" y="7221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4182" y="6197677"/>
            <a:ext cx="3269671" cy="397087"/>
          </a:xfrm>
          <a:prstGeom prst="rect">
            <a:avLst/>
          </a:prstGeom>
          <a:solidFill>
            <a:srgbClr val="1F6FC7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4C8F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Arial"/>
                <a:cs typeface="Arial"/>
              </a:rPr>
              <a:t>Medicines Optimisation &amp; Pharmacy Services</a:t>
            </a:r>
          </a:p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Arial"/>
                <a:cs typeface="Arial"/>
              </a:rPr>
              <a:t>helping you use medicines well</a:t>
            </a:r>
            <a:endParaRPr lang="en-GB" sz="11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3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Pinderfields Hospital, Wakefield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72405" y="1876040"/>
            <a:ext cx="3732230" cy="3578352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Opened June 2010</a:t>
            </a:r>
          </a:p>
          <a:p>
            <a:r>
              <a:rPr lang="en-GB" sz="2600" dirty="0" smtClean="0"/>
              <a:t>~ 700 beds</a:t>
            </a:r>
          </a:p>
          <a:p>
            <a:r>
              <a:rPr lang="en-GB" sz="2600" dirty="0" smtClean="0"/>
              <a:t>“Hot” site for MYHT</a:t>
            </a:r>
          </a:p>
          <a:p>
            <a:r>
              <a:rPr lang="en-GB" sz="2600" dirty="0" smtClean="0"/>
              <a:t>PFI</a:t>
            </a:r>
          </a:p>
          <a:p>
            <a:r>
              <a:rPr lang="en-GB" sz="2600" dirty="0" smtClean="0"/>
              <a:t>Critical care units (intensive care and acute respiratory care) are only at Pinderfields Hospital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5" y="1876040"/>
            <a:ext cx="4770120" cy="3578352"/>
          </a:xfrm>
        </p:spPr>
      </p:pic>
    </p:spTree>
    <p:extLst>
      <p:ext uri="{BB962C8B-B14F-4D97-AF65-F5344CB8AC3E}">
        <p14:creationId xmlns:p14="http://schemas.microsoft.com/office/powerpoint/2010/main" val="36870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Medical Gases Committee leadership on oxygen demand and capacity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9091" y="1745686"/>
            <a:ext cx="4038600" cy="4834223"/>
          </a:xfrm>
        </p:spPr>
        <p:txBody>
          <a:bodyPr>
            <a:noAutofit/>
          </a:bodyPr>
          <a:lstStyle/>
          <a:p>
            <a:r>
              <a:rPr lang="en-GB" sz="1600" dirty="0" smtClean="0"/>
              <a:t>Weekly meetings during COVID-19 pandemic peaks</a:t>
            </a:r>
          </a:p>
          <a:p>
            <a:r>
              <a:rPr lang="en-GB" sz="1600" dirty="0" smtClean="0"/>
              <a:t>Chaired by the Director of Pharmacy</a:t>
            </a:r>
          </a:p>
          <a:p>
            <a:r>
              <a:rPr lang="en-GB" sz="1600" dirty="0" smtClean="0"/>
              <a:t>Reports to the Medicines Optimisation Group, chaired by the Medical Director</a:t>
            </a:r>
          </a:p>
          <a:p>
            <a:r>
              <a:rPr lang="en-GB" sz="1600" dirty="0" smtClean="0"/>
              <a:t>Feeds into and back from the daily Critical Care huddle, and daily Executive COVID huddle (Director  of Pharmacy is a member of both)</a:t>
            </a:r>
          </a:p>
          <a:p>
            <a:r>
              <a:rPr lang="en-GB" sz="1600" dirty="0" smtClean="0"/>
              <a:t>Multidisciplinary membership including ICU and ARCU Consultants, Nurses, Deputy Directors of Operations, Estates, Facilities, Medical Physics, Supplies, Risk Management, and Pharmacy</a:t>
            </a:r>
          </a:p>
          <a:p>
            <a:r>
              <a:rPr lang="en-GB" sz="1600" dirty="0" smtClean="0"/>
              <a:t>Reviewing national information, acting on patient safety alerts and field safety notices, learning from other Trusts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5865" t="15670" r="27815" b="6804"/>
          <a:stretch/>
        </p:blipFill>
        <p:spPr bwMode="auto">
          <a:xfrm>
            <a:off x="466627" y="1634454"/>
            <a:ext cx="3907410" cy="4945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0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9481"/>
            <a:ext cx="8229600" cy="922564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Engagement with critical care medical and nursing teams and leadership on oxygen demand and capacity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83703"/>
            <a:ext cx="8229600" cy="4919537"/>
          </a:xfrm>
        </p:spPr>
        <p:txBody>
          <a:bodyPr>
            <a:noAutofit/>
          </a:bodyPr>
          <a:lstStyle/>
          <a:p>
            <a:r>
              <a:rPr lang="en-GB" sz="1700" dirty="0" smtClean="0"/>
              <a:t>Pro-actively involved in planning the safe management and monitoring of oxygen demand and capacity throughout the COVID-19 pandemic</a:t>
            </a:r>
          </a:p>
          <a:p>
            <a:r>
              <a:rPr lang="en-GB" sz="1700" dirty="0" smtClean="0"/>
              <a:t>Oxygen demand and capacity was (and continues to be) a vital factor when planning critical care surge capacity, both in peak 1 and peak 2 of COVID-19</a:t>
            </a:r>
          </a:p>
          <a:p>
            <a:r>
              <a:rPr lang="en-GB" sz="1700" dirty="0" smtClean="0"/>
              <a:t>Consultants in intensive care and acute respiratory care and their medical teams fully sighted on oxygen demand and capacity on a daily basis</a:t>
            </a:r>
          </a:p>
          <a:p>
            <a:r>
              <a:rPr lang="en-GB" sz="1700" dirty="0" smtClean="0"/>
              <a:t>ICU and ARCU Consultants reviewing patients each day in the Emergency Department have a real-time understanding of oxygen capacity for patients on each of the ICU and ARCU surge wards to aid decision making on patient flow from ED</a:t>
            </a:r>
          </a:p>
          <a:p>
            <a:r>
              <a:rPr lang="en-GB" sz="1700" dirty="0" smtClean="0"/>
              <a:t>Any oxygen demand considered to be wasteful reviewed and stopped (eg. HCA NIV checks during patient mealtimes)</a:t>
            </a:r>
          </a:p>
          <a:p>
            <a:r>
              <a:rPr lang="en-GB" sz="1700" dirty="0" smtClean="0"/>
              <a:t>Recent audit of oxygen demand at PGH (09/11/2020) showed:</a:t>
            </a:r>
          </a:p>
          <a:p>
            <a:pPr lvl="1"/>
            <a:r>
              <a:rPr lang="en-GB" sz="1400" dirty="0" smtClean="0"/>
              <a:t>Average O2 demand across all patients receiving O2 by any method: 15 L/min/patient</a:t>
            </a:r>
          </a:p>
          <a:p>
            <a:pPr lvl="1"/>
            <a:r>
              <a:rPr lang="en-GB" sz="1400" dirty="0" smtClean="0"/>
              <a:t>Average O2 demand across all ARCU patients only: 31 L/min/patient</a:t>
            </a:r>
          </a:p>
          <a:p>
            <a:pPr lvl="1"/>
            <a:r>
              <a:rPr lang="en-GB" sz="1400" dirty="0" smtClean="0"/>
              <a:t>Average O2 demand across all ICU patients only: </a:t>
            </a:r>
            <a:r>
              <a:rPr lang="en-GB" sz="1400" smtClean="0"/>
              <a:t>29 L/min/patient</a:t>
            </a:r>
            <a:endParaRPr lang="en-GB" sz="14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668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566"/>
          </a:xfrm>
        </p:spPr>
        <p:txBody>
          <a:bodyPr>
            <a:normAutofit/>
          </a:bodyPr>
          <a:lstStyle/>
          <a:p>
            <a:r>
              <a:rPr lang="en-GB" sz="3400" dirty="0" smtClean="0"/>
              <a:t>PGH oxygen pipeline architecture</a:t>
            </a:r>
            <a:endParaRPr lang="en-GB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85361"/>
            <a:ext cx="4038600" cy="4119513"/>
          </a:xfrm>
        </p:spPr>
        <p:txBody>
          <a:bodyPr>
            <a:normAutofit fontScale="62500" lnSpcReduction="20000"/>
          </a:bodyPr>
          <a:lstStyle/>
          <a:p>
            <a:r>
              <a:rPr lang="en-GB" sz="2300" dirty="0" smtClean="0"/>
              <a:t>PGH oxygen pipeline architecture well-known to all key stakeholders, including Executives</a:t>
            </a:r>
          </a:p>
          <a:p>
            <a:r>
              <a:rPr lang="en-GB" sz="2300" dirty="0" smtClean="0"/>
              <a:t>Modifications made to ensure that identified oxygen demand from planned surge wards are achievable</a:t>
            </a:r>
          </a:p>
          <a:p>
            <a:r>
              <a:rPr lang="en-GB" sz="2300" dirty="0" smtClean="0"/>
              <a:t>Load testing completed on all planned surge wards to provide assurance on safe oxygen demand and capacity</a:t>
            </a:r>
          </a:p>
          <a:p>
            <a:r>
              <a:rPr lang="en-GB" sz="2300" dirty="0" smtClean="0"/>
              <a:t>Primary and new secondary emergency manifolds upgraded to provide 3000L/min oxygen in the event that the primary and secondary VIEs fail</a:t>
            </a:r>
          </a:p>
          <a:p>
            <a:r>
              <a:rPr lang="en-GB" sz="2300" dirty="0" err="1" smtClean="0"/>
              <a:t>Flexim</a:t>
            </a:r>
            <a:r>
              <a:rPr lang="en-GB" sz="2300" dirty="0" smtClean="0"/>
              <a:t> real-time oxygen flow meters installed to all critical care surge wards and the primary VIE, with alarms linked to the estates business management system, manned 24/7</a:t>
            </a:r>
          </a:p>
          <a:p>
            <a:r>
              <a:rPr lang="en-GB" sz="2300" dirty="0" smtClean="0"/>
              <a:t>Daily checks of VIE telemetry</a:t>
            </a:r>
          </a:p>
          <a:p>
            <a:r>
              <a:rPr lang="en-GB" sz="2300" dirty="0" smtClean="0"/>
              <a:t>Future plans: ring main installation; second primary VIE installation on the PGH site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771" t="13525" r="9204" b="4988"/>
          <a:stretch/>
        </p:blipFill>
        <p:spPr bwMode="auto">
          <a:xfrm>
            <a:off x="381785" y="2207471"/>
            <a:ext cx="4038600" cy="299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3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Monitoring and reporting oxygen demand and capacity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561" y="1355100"/>
            <a:ext cx="3808429" cy="5197488"/>
          </a:xfrm>
        </p:spPr>
        <p:txBody>
          <a:bodyPr>
            <a:noAutofit/>
          </a:bodyPr>
          <a:lstStyle/>
          <a:p>
            <a:r>
              <a:rPr lang="en-GB" sz="1600" dirty="0" smtClean="0"/>
              <a:t>Real-time oxygen flow sensor trends reported from the building management system</a:t>
            </a:r>
          </a:p>
          <a:p>
            <a:r>
              <a:rPr lang="en-GB" sz="1600" dirty="0" smtClean="0"/>
              <a:t>Shared with and reviewed by the Medical Gases Committee and Critical Care huddle daily, including weekends</a:t>
            </a:r>
          </a:p>
          <a:p>
            <a:r>
              <a:rPr lang="en-GB" sz="1600" dirty="0" smtClean="0"/>
              <a:t>Used in situ in </a:t>
            </a:r>
            <a:r>
              <a:rPr lang="en-GB" sz="1600" smtClean="0"/>
              <a:t>real time by </a:t>
            </a:r>
            <a:r>
              <a:rPr lang="en-GB" sz="1600" dirty="0" smtClean="0"/>
              <a:t>ICU and ARCU clinical teams</a:t>
            </a:r>
          </a:p>
          <a:p>
            <a:r>
              <a:rPr lang="en-GB" sz="1600" dirty="0" smtClean="0"/>
              <a:t>Any demand over safe set limits triggers an alarm, managed 24/7 by Engie who speak with the ward manager to agree corrective action if needed as per standard procedure</a:t>
            </a:r>
          </a:p>
          <a:p>
            <a:r>
              <a:rPr lang="en-GB" sz="1600" dirty="0" smtClean="0"/>
              <a:t>Twice daily manual audits of ICU and ARCU patients’ oxygen demands </a:t>
            </a:r>
          </a:p>
          <a:p>
            <a:r>
              <a:rPr lang="en-GB" sz="1600" dirty="0" smtClean="0"/>
              <a:t>Weekly manual audits of all non-critical care PGH inpatients’ oxygen demand eg. mask/nasal</a:t>
            </a:r>
          </a:p>
          <a:p>
            <a:endParaRPr lang="en-GB" sz="1700" dirty="0" smtClean="0"/>
          </a:p>
          <a:p>
            <a:endParaRPr lang="en-GB" sz="17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12" t="18145" r="3922" b="5480"/>
          <a:stretch/>
        </p:blipFill>
        <p:spPr bwMode="auto">
          <a:xfrm>
            <a:off x="457200" y="3945329"/>
            <a:ext cx="4009717" cy="2607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72" t="14350" r="2862" b="13727"/>
          <a:stretch/>
        </p:blipFill>
        <p:spPr bwMode="auto">
          <a:xfrm>
            <a:off x="457200" y="1407902"/>
            <a:ext cx="4026786" cy="2455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478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2C40AD4BD9F4EB8FEE5E524A66798" ma:contentTypeVersion="7" ma:contentTypeDescription="Create a new document." ma:contentTypeScope="" ma:versionID="b4beb2e303d07ae8774e0abc957bdfa3">
  <xsd:schema xmlns:xsd="http://www.w3.org/2001/XMLSchema" xmlns:xs="http://www.w3.org/2001/XMLSchema" xmlns:p="http://schemas.microsoft.com/office/2006/metadata/properties" xmlns:ns2="d53b9436-2d78-4bcc-bb7f-4518a14ba7be" targetNamespace="http://schemas.microsoft.com/office/2006/metadata/properties" ma:root="true" ma:fieldsID="867dfa2af6853b1f4dc375693e9a8fb8" ns2:_="">
    <xsd:import namespace="d53b9436-2d78-4bcc-bb7f-4518a14ba7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b9436-2d78-4bcc-bb7f-4518a14ba7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b9436-2d78-4bcc-bb7f-4518a14ba7be">CNHAZ2HQT6RA-2688-4</_dlc_DocId>
    <_dlc_DocIdUrl xmlns="d53b9436-2d78-4bcc-bb7f-4518a14ba7be">
      <Url>http://intranet.midyorks.nhs.uk/departments/corporate/engagement/comms/designandprint/_layouts/DocIdRedir.aspx?ID=CNHAZ2HQT6RA-2688-4</Url>
      <Description>CNHAZ2HQT6RA-2688-4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82D837-2532-4329-821D-4E924733D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F586C-D9DD-41E8-ABFB-75E558BAA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b9436-2d78-4bcc-bb7f-4518a14ba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DE6EE2-0BEE-4F5B-AA35-788CA2534FC8}">
  <ds:schemaRefs>
    <ds:schemaRef ds:uri="http://purl.org/dc/terms/"/>
    <ds:schemaRef ds:uri="d53b9436-2d78-4bcc-bb7f-4518a14ba7be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35A691-424E-4643-81DE-DF00D1A1B7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611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Pinderfields Hospital, Wakefield</vt:lpstr>
      <vt:lpstr>Medical Gases Committee leadership on oxygen demand and capacity </vt:lpstr>
      <vt:lpstr>Engagement with critical care medical and nursing teams and leadership on oxygen demand and capacity</vt:lpstr>
      <vt:lpstr>PGH oxygen pipeline architecture</vt:lpstr>
      <vt:lpstr>Monitoring and reporting oxygen demand and capacity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Deady Phil</cp:lastModifiedBy>
  <cp:revision>28</cp:revision>
  <dcterms:created xsi:type="dcterms:W3CDTF">2014-06-11T13:26:29Z</dcterms:created>
  <dcterms:modified xsi:type="dcterms:W3CDTF">2020-11-27T09:48:09Z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0x0101001872C40AD4BD9F4EB8FEE5E524A66798</vt:lpwstr>
  </property>
  <property fmtid="{D5CDD505-2E9C-101B-9397-08002B2CF9AE}" pid="3" name="_dlc_DocIdItemGuid">
    <vt:lpwstr>2ee53ad9-a7ba-4b81-bcb3-edbbbfdd49d8</vt:lpwstr>
  </property>
</Properties>
</file>