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0" r:id="rId19"/>
    <p:sldId id="274" r:id="rId20"/>
    <p:sldId id="275" r:id="rId21"/>
    <p:sldId id="277" r:id="rId22"/>
    <p:sldId id="276"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0142DC3-2195-4DBB-91EA-1C13712A9FB6}" type="datetimeFigureOut">
              <a:rPr lang="en-GB" smtClean="0"/>
              <a:t>02/04/2014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34712-21A5-409A-A832-583044BD161A}" type="slidenum">
              <a:rPr lang="en-GB" smtClean="0"/>
              <a:t>‹#›</a:t>
            </a:fld>
            <a:endParaRPr lang="en-GB"/>
          </a:p>
        </p:txBody>
      </p:sp>
    </p:spTree>
    <p:extLst>
      <p:ext uri="{BB962C8B-B14F-4D97-AF65-F5344CB8AC3E}">
        <p14:creationId xmlns:p14="http://schemas.microsoft.com/office/powerpoint/2010/main" val="3449698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142DC3-2195-4DBB-91EA-1C13712A9FB6}" type="datetimeFigureOut">
              <a:rPr lang="en-GB" smtClean="0"/>
              <a:t>02/04/2014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34712-21A5-409A-A832-583044BD161A}" type="slidenum">
              <a:rPr lang="en-GB" smtClean="0"/>
              <a:t>‹#›</a:t>
            </a:fld>
            <a:endParaRPr lang="en-GB"/>
          </a:p>
        </p:txBody>
      </p:sp>
    </p:spTree>
    <p:extLst>
      <p:ext uri="{BB962C8B-B14F-4D97-AF65-F5344CB8AC3E}">
        <p14:creationId xmlns:p14="http://schemas.microsoft.com/office/powerpoint/2010/main" val="1690724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142DC3-2195-4DBB-91EA-1C13712A9FB6}" type="datetimeFigureOut">
              <a:rPr lang="en-GB" smtClean="0"/>
              <a:t>02/04/2014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34712-21A5-409A-A832-583044BD161A}" type="slidenum">
              <a:rPr lang="en-GB" smtClean="0"/>
              <a:t>‹#›</a:t>
            </a:fld>
            <a:endParaRPr lang="en-GB"/>
          </a:p>
        </p:txBody>
      </p:sp>
    </p:spTree>
    <p:extLst>
      <p:ext uri="{BB962C8B-B14F-4D97-AF65-F5344CB8AC3E}">
        <p14:creationId xmlns:p14="http://schemas.microsoft.com/office/powerpoint/2010/main" val="3393569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142DC3-2195-4DBB-91EA-1C13712A9FB6}" type="datetimeFigureOut">
              <a:rPr lang="en-GB" smtClean="0"/>
              <a:t>02/04/2014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34712-21A5-409A-A832-583044BD161A}" type="slidenum">
              <a:rPr lang="en-GB" smtClean="0"/>
              <a:t>‹#›</a:t>
            </a:fld>
            <a:endParaRPr lang="en-GB"/>
          </a:p>
        </p:txBody>
      </p:sp>
    </p:spTree>
    <p:extLst>
      <p:ext uri="{BB962C8B-B14F-4D97-AF65-F5344CB8AC3E}">
        <p14:creationId xmlns:p14="http://schemas.microsoft.com/office/powerpoint/2010/main" val="259823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142DC3-2195-4DBB-91EA-1C13712A9FB6}" type="datetimeFigureOut">
              <a:rPr lang="en-GB" smtClean="0"/>
              <a:t>02/04/2014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34712-21A5-409A-A832-583044BD161A}" type="slidenum">
              <a:rPr lang="en-GB" smtClean="0"/>
              <a:t>‹#›</a:t>
            </a:fld>
            <a:endParaRPr lang="en-GB"/>
          </a:p>
        </p:txBody>
      </p:sp>
    </p:spTree>
    <p:extLst>
      <p:ext uri="{BB962C8B-B14F-4D97-AF65-F5344CB8AC3E}">
        <p14:creationId xmlns:p14="http://schemas.microsoft.com/office/powerpoint/2010/main" val="4203517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0142DC3-2195-4DBB-91EA-1C13712A9FB6}" type="datetimeFigureOut">
              <a:rPr lang="en-GB" smtClean="0"/>
              <a:t>02/04/2014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C34712-21A5-409A-A832-583044BD161A}" type="slidenum">
              <a:rPr lang="en-GB" smtClean="0"/>
              <a:t>‹#›</a:t>
            </a:fld>
            <a:endParaRPr lang="en-GB"/>
          </a:p>
        </p:txBody>
      </p:sp>
    </p:spTree>
    <p:extLst>
      <p:ext uri="{BB962C8B-B14F-4D97-AF65-F5344CB8AC3E}">
        <p14:creationId xmlns:p14="http://schemas.microsoft.com/office/powerpoint/2010/main" val="2445054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0142DC3-2195-4DBB-91EA-1C13712A9FB6}" type="datetimeFigureOut">
              <a:rPr lang="en-GB" smtClean="0"/>
              <a:t>02/04/2014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0C34712-21A5-409A-A832-583044BD161A}" type="slidenum">
              <a:rPr lang="en-GB" smtClean="0"/>
              <a:t>‹#›</a:t>
            </a:fld>
            <a:endParaRPr lang="en-GB"/>
          </a:p>
        </p:txBody>
      </p:sp>
    </p:spTree>
    <p:extLst>
      <p:ext uri="{BB962C8B-B14F-4D97-AF65-F5344CB8AC3E}">
        <p14:creationId xmlns:p14="http://schemas.microsoft.com/office/powerpoint/2010/main" val="3599717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0142DC3-2195-4DBB-91EA-1C13712A9FB6}" type="datetimeFigureOut">
              <a:rPr lang="en-GB" smtClean="0"/>
              <a:t>02/04/2014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0C34712-21A5-409A-A832-583044BD161A}" type="slidenum">
              <a:rPr lang="en-GB" smtClean="0"/>
              <a:t>‹#›</a:t>
            </a:fld>
            <a:endParaRPr lang="en-GB"/>
          </a:p>
        </p:txBody>
      </p:sp>
    </p:spTree>
    <p:extLst>
      <p:ext uri="{BB962C8B-B14F-4D97-AF65-F5344CB8AC3E}">
        <p14:creationId xmlns:p14="http://schemas.microsoft.com/office/powerpoint/2010/main" val="167611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142DC3-2195-4DBB-91EA-1C13712A9FB6}" type="datetimeFigureOut">
              <a:rPr lang="en-GB" smtClean="0"/>
              <a:t>02/04/2014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0C34712-21A5-409A-A832-583044BD161A}" type="slidenum">
              <a:rPr lang="en-GB" smtClean="0"/>
              <a:t>‹#›</a:t>
            </a:fld>
            <a:endParaRPr lang="en-GB"/>
          </a:p>
        </p:txBody>
      </p:sp>
    </p:spTree>
    <p:extLst>
      <p:ext uri="{BB962C8B-B14F-4D97-AF65-F5344CB8AC3E}">
        <p14:creationId xmlns:p14="http://schemas.microsoft.com/office/powerpoint/2010/main" val="2081336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142DC3-2195-4DBB-91EA-1C13712A9FB6}" type="datetimeFigureOut">
              <a:rPr lang="en-GB" smtClean="0"/>
              <a:t>02/04/2014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C34712-21A5-409A-A832-583044BD161A}" type="slidenum">
              <a:rPr lang="en-GB" smtClean="0"/>
              <a:t>‹#›</a:t>
            </a:fld>
            <a:endParaRPr lang="en-GB"/>
          </a:p>
        </p:txBody>
      </p:sp>
    </p:spTree>
    <p:extLst>
      <p:ext uri="{BB962C8B-B14F-4D97-AF65-F5344CB8AC3E}">
        <p14:creationId xmlns:p14="http://schemas.microsoft.com/office/powerpoint/2010/main" val="3716924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142DC3-2195-4DBB-91EA-1C13712A9FB6}" type="datetimeFigureOut">
              <a:rPr lang="en-GB" smtClean="0"/>
              <a:t>02/04/2014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C34712-21A5-409A-A832-583044BD161A}" type="slidenum">
              <a:rPr lang="en-GB" smtClean="0"/>
              <a:t>‹#›</a:t>
            </a:fld>
            <a:endParaRPr lang="en-GB"/>
          </a:p>
        </p:txBody>
      </p:sp>
    </p:spTree>
    <p:extLst>
      <p:ext uri="{BB962C8B-B14F-4D97-AF65-F5344CB8AC3E}">
        <p14:creationId xmlns:p14="http://schemas.microsoft.com/office/powerpoint/2010/main" val="1354401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142DC3-2195-4DBB-91EA-1C13712A9FB6}" type="datetimeFigureOut">
              <a:rPr lang="en-GB" smtClean="0"/>
              <a:t>02/04/2014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C34712-21A5-409A-A832-583044BD161A}" type="slidenum">
              <a:rPr lang="en-GB" smtClean="0"/>
              <a:t>‹#›</a:t>
            </a:fld>
            <a:endParaRPr lang="en-GB"/>
          </a:p>
        </p:txBody>
      </p:sp>
    </p:spTree>
    <p:extLst>
      <p:ext uri="{BB962C8B-B14F-4D97-AF65-F5344CB8AC3E}">
        <p14:creationId xmlns:p14="http://schemas.microsoft.com/office/powerpoint/2010/main" val="3006190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0"/>
            <a:ext cx="7846640" cy="3168352"/>
          </a:xfrm>
        </p:spPr>
        <p:txBody>
          <a:bodyPr>
            <a:normAutofit fontScale="90000"/>
          </a:bodyPr>
          <a:lstStyle/>
          <a:p>
            <a:r>
              <a:rPr lang="en-GB" sz="4000" dirty="0" smtClean="0"/>
              <a:t/>
            </a:r>
            <a:br>
              <a:rPr lang="en-GB" sz="4000" dirty="0" smtClean="0"/>
            </a:br>
            <a:r>
              <a:rPr lang="en-GB" sz="4000" dirty="0" smtClean="0"/>
              <a:t>MANAGEMENT </a:t>
            </a:r>
            <a:r>
              <a:rPr lang="en-GB" sz="4000" dirty="0"/>
              <a:t>OF MEDICAL GAS </a:t>
            </a:r>
            <a:r>
              <a:rPr lang="en-GB" sz="4000" dirty="0" smtClean="0"/>
              <a:t>CYLINDERS</a:t>
            </a:r>
            <a:br>
              <a:rPr lang="en-GB" sz="4000" dirty="0" smtClean="0"/>
            </a:br>
            <a:r>
              <a:rPr lang="en-GB" sz="4000" dirty="0" smtClean="0"/>
              <a:t>at</a:t>
            </a:r>
            <a:r>
              <a:rPr lang="en-GB" dirty="0"/>
              <a:t/>
            </a:r>
            <a:br>
              <a:rPr lang="en-GB" dirty="0"/>
            </a:br>
            <a:r>
              <a:rPr lang="en-GB" dirty="0"/>
              <a:t>Southend University Hospital NHS Foundation Trust</a:t>
            </a:r>
            <a:br>
              <a:rPr lang="en-GB" dirty="0"/>
            </a:br>
            <a:endParaRPr lang="en-GB" dirty="0"/>
          </a:p>
        </p:txBody>
      </p:sp>
      <p:sp>
        <p:nvSpPr>
          <p:cNvPr id="3" name="Subtitle 2"/>
          <p:cNvSpPr>
            <a:spLocks noGrp="1"/>
          </p:cNvSpPr>
          <p:nvPr>
            <p:ph type="subTitle" idx="1"/>
          </p:nvPr>
        </p:nvSpPr>
        <p:spPr>
          <a:xfrm>
            <a:off x="1547664" y="4005064"/>
            <a:ext cx="6224736" cy="2088232"/>
          </a:xfrm>
        </p:spPr>
        <p:txBody>
          <a:bodyPr>
            <a:normAutofit/>
          </a:bodyPr>
          <a:lstStyle/>
          <a:p>
            <a:r>
              <a:rPr lang="en-GB" b="1" dirty="0" smtClean="0"/>
              <a:t>Presented by:</a:t>
            </a:r>
          </a:p>
          <a:p>
            <a:r>
              <a:rPr lang="en-GB" b="1" dirty="0" smtClean="0"/>
              <a:t>John Southall</a:t>
            </a:r>
          </a:p>
          <a:p>
            <a:r>
              <a:rPr lang="en-GB" sz="2800" b="1" dirty="0" smtClean="0"/>
              <a:t>Senior Pharmacy Purchasing Technician</a:t>
            </a:r>
          </a:p>
          <a:p>
            <a:endParaRPr lang="en-GB" dirty="0" smtClean="0"/>
          </a:p>
          <a:p>
            <a:endParaRPr lang="en-GB" dirty="0"/>
          </a:p>
        </p:txBody>
      </p:sp>
    </p:spTree>
    <p:extLst>
      <p:ext uri="{BB962C8B-B14F-4D97-AF65-F5344CB8AC3E}">
        <p14:creationId xmlns:p14="http://schemas.microsoft.com/office/powerpoint/2010/main" val="455016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did we plan our process change?</a:t>
            </a:r>
            <a:endParaRPr lang="en-GB" dirty="0"/>
          </a:p>
        </p:txBody>
      </p:sp>
      <p:sp>
        <p:nvSpPr>
          <p:cNvPr id="3" name="Content Placeholder 2"/>
          <p:cNvSpPr>
            <a:spLocks noGrp="1"/>
          </p:cNvSpPr>
          <p:nvPr>
            <p:ph idx="1"/>
          </p:nvPr>
        </p:nvSpPr>
        <p:spPr/>
        <p:txBody>
          <a:bodyPr/>
          <a:lstStyle/>
          <a:p>
            <a:r>
              <a:rPr lang="en-GB" dirty="0" smtClean="0"/>
              <a:t>6. </a:t>
            </a:r>
            <a:r>
              <a:rPr lang="en-GB" u="sng" dirty="0" smtClean="0"/>
              <a:t>Devolve budget to ward level</a:t>
            </a:r>
            <a:r>
              <a:rPr lang="en-GB" dirty="0" smtClean="0"/>
              <a:t>.</a:t>
            </a:r>
          </a:p>
          <a:p>
            <a:endParaRPr lang="en-GB" u="sng" dirty="0"/>
          </a:p>
          <a:p>
            <a:r>
              <a:rPr lang="en-GB" dirty="0" smtClean="0"/>
              <a:t>Once ward stock holding is agreed, we make individual wards accountable for the their stock.</a:t>
            </a:r>
          </a:p>
          <a:p>
            <a:r>
              <a:rPr lang="en-GB" dirty="0" smtClean="0"/>
              <a:t>By realising the ‘asset value’, nursing staff begin to take more care of their cylinder stocks. </a:t>
            </a:r>
            <a:endParaRPr lang="en-GB" dirty="0"/>
          </a:p>
        </p:txBody>
      </p:sp>
    </p:spTree>
    <p:extLst>
      <p:ext uri="{BB962C8B-B14F-4D97-AF65-F5344CB8AC3E}">
        <p14:creationId xmlns:p14="http://schemas.microsoft.com/office/powerpoint/2010/main" val="236545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did we plan our process change?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7. </a:t>
            </a:r>
            <a:r>
              <a:rPr lang="en-GB" u="sng" dirty="0" smtClean="0"/>
              <a:t>Create ‘drug files’ on JAC</a:t>
            </a:r>
          </a:p>
          <a:p>
            <a:endParaRPr lang="en-GB" dirty="0"/>
          </a:p>
          <a:p>
            <a:pPr marL="0" indent="0">
              <a:buNone/>
            </a:pPr>
            <a:r>
              <a:rPr lang="en-GB" dirty="0" smtClean="0"/>
              <a:t>We decided to treat medical gas cylinders as we would any other prescribed drug and created drug files for rental and re-fill costs, assigning contract prices accordingly.</a:t>
            </a:r>
          </a:p>
          <a:p>
            <a:pPr marL="0" indent="0">
              <a:buNone/>
            </a:pPr>
            <a:r>
              <a:rPr lang="en-GB" dirty="0" smtClean="0"/>
              <a:t>e.g. </a:t>
            </a:r>
          </a:p>
          <a:p>
            <a:pPr marL="0" indent="0">
              <a:buNone/>
            </a:pPr>
            <a:r>
              <a:rPr lang="en-GB" dirty="0" smtClean="0"/>
              <a:t>‘RENTAL OXYGEN (CD)’ </a:t>
            </a:r>
          </a:p>
          <a:p>
            <a:pPr marL="0" indent="0">
              <a:buNone/>
            </a:pPr>
            <a:r>
              <a:rPr lang="en-GB" dirty="0" smtClean="0"/>
              <a:t>‘OXYGEN (CD) re-fill’</a:t>
            </a:r>
            <a:endParaRPr lang="en-GB" dirty="0"/>
          </a:p>
        </p:txBody>
      </p:sp>
    </p:spTree>
    <p:extLst>
      <p:ext uri="{BB962C8B-B14F-4D97-AF65-F5344CB8AC3E}">
        <p14:creationId xmlns:p14="http://schemas.microsoft.com/office/powerpoint/2010/main" val="1928241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did we plan our process change?</a:t>
            </a:r>
            <a:endParaRPr lang="en-GB" dirty="0"/>
          </a:p>
        </p:txBody>
      </p:sp>
      <p:sp>
        <p:nvSpPr>
          <p:cNvPr id="3" name="Content Placeholder 2"/>
          <p:cNvSpPr>
            <a:spLocks noGrp="1"/>
          </p:cNvSpPr>
          <p:nvPr>
            <p:ph idx="1"/>
          </p:nvPr>
        </p:nvSpPr>
        <p:spPr/>
        <p:txBody>
          <a:bodyPr/>
          <a:lstStyle/>
          <a:p>
            <a:r>
              <a:rPr lang="en-GB" dirty="0" smtClean="0"/>
              <a:t>8. </a:t>
            </a:r>
            <a:r>
              <a:rPr lang="en-GB" u="sng" dirty="0" smtClean="0"/>
              <a:t>Create ward stock lists (BISSUE lists).</a:t>
            </a:r>
          </a:p>
          <a:p>
            <a:endParaRPr lang="en-GB" dirty="0"/>
          </a:p>
          <a:p>
            <a:r>
              <a:rPr lang="en-GB" dirty="0" smtClean="0"/>
              <a:t>The agreed stock holding was added to each ward stock lists under 2 new sections ‘medical gas rental’ &amp; ‘medical gas re-fill’</a:t>
            </a:r>
          </a:p>
          <a:p>
            <a:r>
              <a:rPr lang="en-GB" dirty="0" smtClean="0"/>
              <a:t>Maximum values were added to the rental section which reflected the agreed number of cylinders each ward was to keep.</a:t>
            </a:r>
          </a:p>
          <a:p>
            <a:pPr marL="0" indent="0">
              <a:buNone/>
            </a:pPr>
            <a:endParaRPr lang="en-GB" dirty="0"/>
          </a:p>
        </p:txBody>
      </p:sp>
    </p:spTree>
    <p:extLst>
      <p:ext uri="{BB962C8B-B14F-4D97-AF65-F5344CB8AC3E}">
        <p14:creationId xmlns:p14="http://schemas.microsoft.com/office/powerpoint/2010/main" val="3637554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did we plan our process change?</a:t>
            </a:r>
            <a:endParaRPr lang="en-GB" dirty="0"/>
          </a:p>
        </p:txBody>
      </p:sp>
      <p:sp>
        <p:nvSpPr>
          <p:cNvPr id="3" name="Content Placeholder 2"/>
          <p:cNvSpPr>
            <a:spLocks noGrp="1"/>
          </p:cNvSpPr>
          <p:nvPr>
            <p:ph idx="1"/>
          </p:nvPr>
        </p:nvSpPr>
        <p:spPr/>
        <p:txBody>
          <a:bodyPr>
            <a:normAutofit lnSpcReduction="10000"/>
          </a:bodyPr>
          <a:lstStyle/>
          <a:p>
            <a:r>
              <a:rPr lang="en-GB" dirty="0" smtClean="0"/>
              <a:t>9. </a:t>
            </a:r>
            <a:r>
              <a:rPr lang="en-GB" u="sng" dirty="0" smtClean="0"/>
              <a:t>Engagement of the portering team</a:t>
            </a:r>
          </a:p>
          <a:p>
            <a:endParaRPr lang="en-GB" u="sng" dirty="0"/>
          </a:p>
          <a:p>
            <a:r>
              <a:rPr lang="en-GB" sz="2800" dirty="0" smtClean="0"/>
              <a:t>Establish good working relationship with portering staff to ensure timely and accurate usage figures.</a:t>
            </a:r>
          </a:p>
          <a:p>
            <a:r>
              <a:rPr lang="en-GB" sz="2800" dirty="0" smtClean="0"/>
              <a:t>Which wards have had which cylinders delivered to them? Which empty cylinders need replacing?</a:t>
            </a:r>
          </a:p>
          <a:p>
            <a:r>
              <a:rPr lang="en-GB" sz="2800" dirty="0" smtClean="0"/>
              <a:t>Which cylinders are we running low on or are we overstocked on? </a:t>
            </a:r>
          </a:p>
          <a:p>
            <a:r>
              <a:rPr lang="en-GB" sz="2800" dirty="0" smtClean="0"/>
              <a:t>Which wards are asking for cylinders that are not on their approved stock list?</a:t>
            </a:r>
          </a:p>
          <a:p>
            <a:endParaRPr lang="en-GB" dirty="0" smtClean="0"/>
          </a:p>
          <a:p>
            <a:endParaRPr lang="en-GB" dirty="0" smtClean="0"/>
          </a:p>
        </p:txBody>
      </p:sp>
    </p:spTree>
    <p:extLst>
      <p:ext uri="{BB962C8B-B14F-4D97-AF65-F5344CB8AC3E}">
        <p14:creationId xmlns:p14="http://schemas.microsoft.com/office/powerpoint/2010/main" val="146775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does our process work?</a:t>
            </a:r>
            <a:endParaRPr lang="en-GB"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GB" dirty="0" smtClean="0"/>
              <a:t>We obtain twice weekly ‘re-fill’ orders from Facilities dept.</a:t>
            </a:r>
          </a:p>
          <a:p>
            <a:pPr marL="514350" indent="-514350">
              <a:buFont typeface="+mj-lt"/>
              <a:buAutoNum type="arabicPeriod"/>
            </a:pPr>
            <a:r>
              <a:rPr lang="en-GB" dirty="0"/>
              <a:t>Raise &amp; send re-fill purchase orders </a:t>
            </a:r>
            <a:r>
              <a:rPr lang="en-GB" dirty="0" smtClean="0"/>
              <a:t>to BOC twice a week.</a:t>
            </a:r>
          </a:p>
          <a:p>
            <a:pPr marL="514350" indent="-514350">
              <a:buFont typeface="+mj-lt"/>
              <a:buAutoNum type="arabicPeriod"/>
            </a:pPr>
            <a:r>
              <a:rPr lang="en-GB" dirty="0" smtClean="0"/>
              <a:t>Validate each BOC re-fill delivery against purchase order and receipt delivery onto JAC</a:t>
            </a:r>
            <a:endParaRPr lang="en-GB" dirty="0"/>
          </a:p>
          <a:p>
            <a:pPr marL="514350" indent="-514350">
              <a:buFont typeface="+mj-lt"/>
              <a:buAutoNum type="arabicPeriod"/>
            </a:pPr>
            <a:r>
              <a:rPr lang="en-GB" dirty="0" smtClean="0"/>
              <a:t>We </a:t>
            </a:r>
            <a:r>
              <a:rPr lang="en-GB" dirty="0"/>
              <a:t>obtain weekly </a:t>
            </a:r>
            <a:r>
              <a:rPr lang="en-GB" dirty="0" smtClean="0"/>
              <a:t>ward use </a:t>
            </a:r>
            <a:r>
              <a:rPr lang="en-GB" dirty="0"/>
              <a:t>figures from </a:t>
            </a:r>
            <a:r>
              <a:rPr lang="en-GB" dirty="0" err="1"/>
              <a:t>portering</a:t>
            </a:r>
            <a:r>
              <a:rPr lang="en-GB" dirty="0"/>
              <a:t> </a:t>
            </a:r>
            <a:r>
              <a:rPr lang="en-GB" dirty="0" smtClean="0"/>
              <a:t>team and charge wards for re-fills</a:t>
            </a:r>
            <a:endParaRPr lang="en-GB" dirty="0"/>
          </a:p>
          <a:p>
            <a:pPr marL="514350" indent="-514350">
              <a:buFont typeface="+mj-lt"/>
              <a:buAutoNum type="arabicPeriod"/>
            </a:pPr>
            <a:r>
              <a:rPr lang="en-GB" dirty="0" smtClean="0"/>
              <a:t>Validate stock holding against BOC monthly rental charge and raise monthly rental purchase order.</a:t>
            </a:r>
          </a:p>
          <a:p>
            <a:pPr marL="514350" indent="-514350">
              <a:buFont typeface="+mj-lt"/>
              <a:buAutoNum type="arabicPeriod"/>
            </a:pPr>
            <a:r>
              <a:rPr lang="en-GB" dirty="0" smtClean="0"/>
              <a:t>Receipt monthly rental purchase order and charge wards (issue stock).</a:t>
            </a:r>
          </a:p>
          <a:p>
            <a:endParaRPr lang="en-GB" dirty="0"/>
          </a:p>
        </p:txBody>
      </p:sp>
    </p:spTree>
    <p:extLst>
      <p:ext uri="{BB962C8B-B14F-4D97-AF65-F5344CB8AC3E}">
        <p14:creationId xmlns:p14="http://schemas.microsoft.com/office/powerpoint/2010/main" val="1493389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1. Obtain twice weekly re-fill order from Facilities staff</a:t>
            </a:r>
            <a:endParaRPr lang="en-GB" dirty="0"/>
          </a:p>
        </p:txBody>
      </p:sp>
      <p:sp>
        <p:nvSpPr>
          <p:cNvPr id="3" name="Content Placeholder 2"/>
          <p:cNvSpPr>
            <a:spLocks noGrp="1"/>
          </p:cNvSpPr>
          <p:nvPr>
            <p:ph idx="1"/>
          </p:nvPr>
        </p:nvSpPr>
        <p:spPr>
          <a:xfrm>
            <a:off x="457200" y="2708920"/>
            <a:ext cx="8229600" cy="3417243"/>
          </a:xfrm>
        </p:spPr>
        <p:txBody>
          <a:bodyPr/>
          <a:lstStyle/>
          <a:p>
            <a:pPr marL="0" indent="0">
              <a:buNone/>
            </a:pPr>
            <a:r>
              <a:rPr lang="en-GB" dirty="0" smtClean="0"/>
              <a:t>On a Monday and Thursday, facilities staff will inspect the cylinder stores and manifold rooms and advise us of any cylinders that need replacing (on a full for empty basis).</a:t>
            </a:r>
          </a:p>
          <a:p>
            <a:pPr marL="0" indent="0">
              <a:buNone/>
            </a:pPr>
            <a:endParaRPr lang="en-GB" dirty="0" smtClean="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785036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2. Raise &amp; Send twice weekly purchase orders to BOC for ‘re-fill’ of cylinders.</a:t>
            </a:r>
            <a:endParaRPr lang="en-GB" dirty="0"/>
          </a:p>
        </p:txBody>
      </p:sp>
      <p:sp>
        <p:nvSpPr>
          <p:cNvPr id="3" name="Content Placeholder 2"/>
          <p:cNvSpPr>
            <a:spLocks noGrp="1"/>
          </p:cNvSpPr>
          <p:nvPr>
            <p:ph idx="1"/>
          </p:nvPr>
        </p:nvSpPr>
        <p:spPr>
          <a:xfrm>
            <a:off x="457200" y="2708920"/>
            <a:ext cx="8229600" cy="3417243"/>
          </a:xfrm>
        </p:spPr>
        <p:txBody>
          <a:bodyPr/>
          <a:lstStyle/>
          <a:p>
            <a:pPr marL="0" indent="0">
              <a:buNone/>
            </a:pPr>
            <a:r>
              <a:rPr lang="en-GB" dirty="0" smtClean="0"/>
              <a:t>Based on the figures supplied to us by facilities, Pharmacy generate a purchase order on JAC and send to BOC via electronic fax (</a:t>
            </a:r>
            <a:r>
              <a:rPr lang="en-GB" dirty="0" err="1"/>
              <a:t>P</a:t>
            </a:r>
            <a:r>
              <a:rPr lang="en-GB" dirty="0" err="1" smtClean="0"/>
              <a:t>owergate</a:t>
            </a:r>
            <a:r>
              <a:rPr lang="en-GB" dirty="0" smtClean="0"/>
              <a:t>)</a:t>
            </a:r>
          </a:p>
          <a:p>
            <a:pPr marL="0" indent="0">
              <a:buNone/>
            </a:pPr>
            <a:r>
              <a:rPr lang="en-GB" dirty="0" err="1" smtClean="0"/>
              <a:t>Powergate</a:t>
            </a:r>
            <a:r>
              <a:rPr lang="en-GB" dirty="0" smtClean="0"/>
              <a:t> allows us to specify ship-to account and enter any specific delivery instructions.</a:t>
            </a:r>
          </a:p>
          <a:p>
            <a:pPr marL="0" indent="0">
              <a:buNone/>
            </a:pPr>
            <a:endParaRPr lang="en-GB" dirty="0"/>
          </a:p>
        </p:txBody>
      </p:sp>
    </p:spTree>
    <p:extLst>
      <p:ext uri="{BB962C8B-B14F-4D97-AF65-F5344CB8AC3E}">
        <p14:creationId xmlns:p14="http://schemas.microsoft.com/office/powerpoint/2010/main" val="28005761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42194"/>
          </a:xfrm>
        </p:spPr>
        <p:txBody>
          <a:bodyPr>
            <a:normAutofit fontScale="90000"/>
          </a:bodyPr>
          <a:lstStyle/>
          <a:p>
            <a:r>
              <a:rPr lang="en-GB" dirty="0" smtClean="0"/>
              <a:t>3. Validate BOC delivery against re-fill purchase order and receipt delivery on JAC</a:t>
            </a:r>
            <a:endParaRPr lang="en-GB" dirty="0"/>
          </a:p>
        </p:txBody>
      </p:sp>
      <p:sp>
        <p:nvSpPr>
          <p:cNvPr id="3" name="Content Placeholder 2"/>
          <p:cNvSpPr>
            <a:spLocks noGrp="1"/>
          </p:cNvSpPr>
          <p:nvPr>
            <p:ph idx="1"/>
          </p:nvPr>
        </p:nvSpPr>
        <p:spPr>
          <a:xfrm>
            <a:off x="457200" y="2204864"/>
            <a:ext cx="8229600" cy="4392488"/>
          </a:xfrm>
        </p:spPr>
        <p:txBody>
          <a:bodyPr/>
          <a:lstStyle/>
          <a:p>
            <a:pPr marL="0" indent="0">
              <a:buNone/>
            </a:pPr>
            <a:r>
              <a:rPr lang="en-GB" sz="2400" dirty="0" smtClean="0"/>
              <a:t>In order to accurately manage stock it is important that each BOC re-fill delivery note is checked against its purchase order.</a:t>
            </a:r>
          </a:p>
          <a:p>
            <a:pPr marL="0" indent="0">
              <a:buNone/>
            </a:pPr>
            <a:r>
              <a:rPr lang="en-GB" sz="2400" dirty="0" smtClean="0"/>
              <a:t>If the delivery is short, we amend our purchase order to reflect this. In this way we maintain accuracy of stock holding and parity with BOC figures.</a:t>
            </a:r>
          </a:p>
          <a:p>
            <a:pPr marL="0" indent="0">
              <a:buNone/>
            </a:pPr>
            <a:r>
              <a:rPr lang="en-GB" sz="2400" dirty="0" smtClean="0"/>
              <a:t>We then receipt the delivery onto JAC (ODELIV).</a:t>
            </a:r>
          </a:p>
          <a:p>
            <a:pPr marL="0" indent="0">
              <a:buNone/>
            </a:pPr>
            <a:r>
              <a:rPr lang="en-GB" sz="2400" dirty="0" smtClean="0"/>
              <a:t>Pharmacy also use the BOC delivery note to keep a ‘leger’ of cylinders on site. This is used when validating BOC monthly rental charge.</a:t>
            </a:r>
            <a:endParaRPr lang="en-GB" sz="2400" dirty="0"/>
          </a:p>
        </p:txBody>
      </p:sp>
    </p:spTree>
    <p:extLst>
      <p:ext uri="{BB962C8B-B14F-4D97-AF65-F5344CB8AC3E}">
        <p14:creationId xmlns:p14="http://schemas.microsoft.com/office/powerpoint/2010/main" val="5829622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rmAutofit fontScale="90000"/>
          </a:bodyPr>
          <a:lstStyle/>
          <a:p>
            <a:r>
              <a:rPr lang="en-GB" dirty="0" smtClean="0"/>
              <a:t>4. We obtain weekly usage figures from Porters and charge wards for re-fills.</a:t>
            </a:r>
            <a:endParaRPr lang="en-GB" dirty="0"/>
          </a:p>
        </p:txBody>
      </p:sp>
      <p:sp>
        <p:nvSpPr>
          <p:cNvPr id="3" name="Content Placeholder 2"/>
          <p:cNvSpPr>
            <a:spLocks noGrp="1"/>
          </p:cNvSpPr>
          <p:nvPr>
            <p:ph idx="1"/>
          </p:nvPr>
        </p:nvSpPr>
        <p:spPr>
          <a:xfrm>
            <a:off x="457200" y="2276872"/>
            <a:ext cx="8229600" cy="3849291"/>
          </a:xfrm>
        </p:spPr>
        <p:txBody>
          <a:bodyPr>
            <a:normAutofit lnSpcReduction="10000"/>
          </a:bodyPr>
          <a:lstStyle/>
          <a:p>
            <a:pPr marL="0" indent="0">
              <a:buNone/>
            </a:pPr>
            <a:r>
              <a:rPr lang="en-GB" dirty="0" err="1" smtClean="0"/>
              <a:t>Portering</a:t>
            </a:r>
            <a:r>
              <a:rPr lang="en-GB" dirty="0" smtClean="0"/>
              <a:t> staff maintain a central record of the cylinders they have been asked to supply to wards and departments. At the beginning of each week, Pharmacy are sent a summary of wards and the cylinders that have been exchanged by porters. </a:t>
            </a:r>
          </a:p>
          <a:p>
            <a:pPr marL="0" indent="0">
              <a:buNone/>
            </a:pPr>
            <a:r>
              <a:rPr lang="en-GB" dirty="0" smtClean="0"/>
              <a:t>This information is used to charge wards (using JAC BISSUE program)</a:t>
            </a:r>
          </a:p>
        </p:txBody>
      </p:sp>
    </p:spTree>
    <p:extLst>
      <p:ext uri="{BB962C8B-B14F-4D97-AF65-F5344CB8AC3E}">
        <p14:creationId xmlns:p14="http://schemas.microsoft.com/office/powerpoint/2010/main" val="2384668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218"/>
          </a:xfrm>
        </p:spPr>
        <p:txBody>
          <a:bodyPr>
            <a:normAutofit fontScale="90000"/>
          </a:bodyPr>
          <a:lstStyle/>
          <a:p>
            <a:r>
              <a:rPr lang="en-GB" dirty="0" smtClean="0"/>
              <a:t>5. Validate stock holding against monthly rental charge &amp; raise Purchase order</a:t>
            </a:r>
            <a:endParaRPr lang="en-GB" dirty="0"/>
          </a:p>
        </p:txBody>
      </p:sp>
      <p:sp>
        <p:nvSpPr>
          <p:cNvPr id="3" name="Content Placeholder 2"/>
          <p:cNvSpPr>
            <a:spLocks noGrp="1"/>
          </p:cNvSpPr>
          <p:nvPr>
            <p:ph idx="1"/>
          </p:nvPr>
        </p:nvSpPr>
        <p:spPr>
          <a:xfrm>
            <a:off x="457200" y="2420888"/>
            <a:ext cx="8229600" cy="3705275"/>
          </a:xfrm>
        </p:spPr>
        <p:txBody>
          <a:bodyPr>
            <a:normAutofit/>
          </a:bodyPr>
          <a:lstStyle/>
          <a:p>
            <a:pPr marL="0" indent="0">
              <a:buNone/>
            </a:pPr>
            <a:r>
              <a:rPr lang="en-GB" sz="2800" dirty="0" smtClean="0"/>
              <a:t>A monthly cylinder rental invoice will be received from BOC. This is checked for accuracy against our cylinder ‘leger’ and any inaccuracies reported back to BOC.</a:t>
            </a:r>
          </a:p>
          <a:p>
            <a:pPr marL="0" indent="0">
              <a:buNone/>
            </a:pPr>
            <a:r>
              <a:rPr lang="en-GB" sz="2800" dirty="0" smtClean="0"/>
              <a:t>Once validated, a Purchase order is raised on JAC to cover the cylinder rentals. </a:t>
            </a:r>
            <a:endParaRPr lang="en-GB" sz="2800" dirty="0"/>
          </a:p>
        </p:txBody>
      </p:sp>
    </p:spTree>
    <p:extLst>
      <p:ext uri="{BB962C8B-B14F-4D97-AF65-F5344CB8AC3E}">
        <p14:creationId xmlns:p14="http://schemas.microsoft.com/office/powerpoint/2010/main" val="33453964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History – How did we do it previously?</a:t>
            </a:r>
            <a:endParaRPr lang="en-GB" sz="3600" dirty="0"/>
          </a:p>
        </p:txBody>
      </p:sp>
      <p:sp>
        <p:nvSpPr>
          <p:cNvPr id="3" name="Content Placeholder 2"/>
          <p:cNvSpPr>
            <a:spLocks noGrp="1"/>
          </p:cNvSpPr>
          <p:nvPr>
            <p:ph idx="1"/>
          </p:nvPr>
        </p:nvSpPr>
        <p:spPr/>
        <p:txBody>
          <a:bodyPr>
            <a:normAutofit/>
          </a:bodyPr>
          <a:lstStyle/>
          <a:p>
            <a:r>
              <a:rPr lang="en-GB" dirty="0" smtClean="0"/>
              <a:t>Little or no cylinder management on wards. Often with cylinders hidden in cupboards and storerooms.</a:t>
            </a:r>
          </a:p>
          <a:p>
            <a:endParaRPr lang="en-GB" dirty="0" smtClean="0"/>
          </a:p>
          <a:p>
            <a:r>
              <a:rPr lang="en-GB" dirty="0" smtClean="0"/>
              <a:t>No control over cylinder exchange with Ambulance crews.</a:t>
            </a:r>
          </a:p>
          <a:p>
            <a:endParaRPr lang="en-GB" dirty="0" smtClean="0"/>
          </a:p>
          <a:p>
            <a:r>
              <a:rPr lang="en-GB" dirty="0" smtClean="0"/>
              <a:t>Simple full for empty ordering process.</a:t>
            </a:r>
          </a:p>
          <a:p>
            <a:pPr marL="0" indent="0">
              <a:buNone/>
            </a:pPr>
            <a:endParaRPr lang="en-GB" dirty="0"/>
          </a:p>
          <a:p>
            <a:endParaRPr lang="en-GB" dirty="0"/>
          </a:p>
        </p:txBody>
      </p:sp>
    </p:spTree>
    <p:extLst>
      <p:ext uri="{BB962C8B-B14F-4D97-AF65-F5344CB8AC3E}">
        <p14:creationId xmlns:p14="http://schemas.microsoft.com/office/powerpoint/2010/main" val="354244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202"/>
          </a:xfrm>
        </p:spPr>
        <p:txBody>
          <a:bodyPr>
            <a:normAutofit fontScale="90000"/>
          </a:bodyPr>
          <a:lstStyle/>
          <a:p>
            <a:r>
              <a:rPr lang="en-GB" dirty="0" smtClean="0"/>
              <a:t>6.</a:t>
            </a:r>
            <a:r>
              <a:rPr lang="en-GB" dirty="0"/>
              <a:t> Receipt monthly rental purchase order and charge wards (issue stock).</a:t>
            </a:r>
            <a:br>
              <a:rPr lang="en-GB" dirty="0"/>
            </a:br>
            <a:r>
              <a:rPr lang="en-GB" dirty="0" smtClean="0"/>
              <a:t>  </a:t>
            </a:r>
            <a:endParaRPr lang="en-GB" dirty="0"/>
          </a:p>
        </p:txBody>
      </p:sp>
      <p:sp>
        <p:nvSpPr>
          <p:cNvPr id="3" name="Content Placeholder 2"/>
          <p:cNvSpPr>
            <a:spLocks noGrp="1"/>
          </p:cNvSpPr>
          <p:nvPr>
            <p:ph idx="1"/>
          </p:nvPr>
        </p:nvSpPr>
        <p:spPr>
          <a:xfrm>
            <a:off x="457200" y="1988840"/>
            <a:ext cx="8229600" cy="4137323"/>
          </a:xfrm>
        </p:spPr>
        <p:txBody>
          <a:bodyPr>
            <a:normAutofit lnSpcReduction="10000"/>
          </a:bodyPr>
          <a:lstStyle/>
          <a:p>
            <a:pPr marL="0" indent="0">
              <a:buNone/>
            </a:pPr>
            <a:r>
              <a:rPr lang="en-GB" sz="2800" dirty="0" smtClean="0"/>
              <a:t>The </a:t>
            </a:r>
            <a:r>
              <a:rPr lang="en-GB" sz="2800" dirty="0"/>
              <a:t>p</a:t>
            </a:r>
            <a:r>
              <a:rPr lang="en-GB" sz="2800" dirty="0" smtClean="0"/>
              <a:t>urchase order for monthly rental charges is receipted onto JAC using the ODELIV program and rental charges (based on each wards agreed stock holding) are issued to wards using the BISSUE program.</a:t>
            </a:r>
          </a:p>
          <a:p>
            <a:pPr marL="0" indent="0">
              <a:buNone/>
            </a:pPr>
            <a:r>
              <a:rPr lang="en-GB" sz="2800" dirty="0" smtClean="0"/>
              <a:t>Excess or ‘working stock’ (is charged to an agreed cost centre (in our case ‘gas store’ ) the charge for these cylinders is apportioned by finance based on the number of beds a ward has and the speciality of the ward, with high use wards being charged proportionally more.</a:t>
            </a:r>
          </a:p>
          <a:p>
            <a:pPr marL="0" indent="0">
              <a:buNone/>
            </a:pPr>
            <a:endParaRPr lang="en-GB" dirty="0"/>
          </a:p>
        </p:txBody>
      </p:sp>
    </p:spTree>
    <p:extLst>
      <p:ext uri="{BB962C8B-B14F-4D97-AF65-F5344CB8AC3E}">
        <p14:creationId xmlns:p14="http://schemas.microsoft.com/office/powerpoint/2010/main" val="28516523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p:spPr>
        <p:txBody>
          <a:bodyPr>
            <a:normAutofit fontScale="90000"/>
          </a:bodyPr>
          <a:lstStyle/>
          <a:p>
            <a:r>
              <a:rPr lang="en-GB" dirty="0"/>
              <a:t>Housekeeping – ensuring the </a:t>
            </a:r>
            <a:r>
              <a:rPr lang="en-GB" dirty="0" smtClean="0"/>
              <a:t>processes </a:t>
            </a:r>
            <a:r>
              <a:rPr lang="en-GB" dirty="0"/>
              <a:t>and standards are maintained</a:t>
            </a:r>
          </a:p>
        </p:txBody>
      </p:sp>
      <p:sp>
        <p:nvSpPr>
          <p:cNvPr id="3" name="Content Placeholder 2"/>
          <p:cNvSpPr>
            <a:spLocks noGrp="1"/>
          </p:cNvSpPr>
          <p:nvPr>
            <p:ph idx="1"/>
          </p:nvPr>
        </p:nvSpPr>
        <p:spPr>
          <a:xfrm>
            <a:off x="457200" y="2348880"/>
            <a:ext cx="8229600" cy="3777283"/>
          </a:xfrm>
        </p:spPr>
        <p:txBody>
          <a:bodyPr/>
          <a:lstStyle/>
          <a:p>
            <a:pPr marL="514350" indent="-514350">
              <a:buFont typeface="+mj-lt"/>
              <a:buAutoNum type="arabicPeriod"/>
            </a:pPr>
            <a:r>
              <a:rPr lang="en-GB" dirty="0" smtClean="0"/>
              <a:t>Ward ‘audits’</a:t>
            </a:r>
          </a:p>
          <a:p>
            <a:pPr marL="514350" indent="-514350">
              <a:buFont typeface="+mj-lt"/>
              <a:buAutoNum type="arabicPeriod"/>
            </a:pPr>
            <a:endParaRPr lang="en-GB" dirty="0" smtClean="0"/>
          </a:p>
          <a:p>
            <a:pPr marL="514350" indent="-514350">
              <a:buFont typeface="+mj-lt"/>
              <a:buAutoNum type="arabicPeriod"/>
            </a:pPr>
            <a:r>
              <a:rPr lang="en-GB" dirty="0" smtClean="0"/>
              <a:t>Identifying redundant (excess) stock</a:t>
            </a:r>
          </a:p>
          <a:p>
            <a:pPr marL="514350" indent="-514350">
              <a:buFont typeface="+mj-lt"/>
              <a:buAutoNum type="arabicPeriod"/>
            </a:pPr>
            <a:endParaRPr lang="en-GB" dirty="0" smtClean="0"/>
          </a:p>
          <a:p>
            <a:pPr marL="514350" indent="-514350">
              <a:buFont typeface="+mj-lt"/>
              <a:buAutoNum type="arabicPeriod"/>
            </a:pPr>
            <a:r>
              <a:rPr lang="en-GB" dirty="0" smtClean="0"/>
              <a:t>Reporting (spend v’s budget)</a:t>
            </a:r>
            <a:endParaRPr lang="en-GB" dirty="0"/>
          </a:p>
        </p:txBody>
      </p:sp>
    </p:spTree>
    <p:extLst>
      <p:ext uri="{BB962C8B-B14F-4D97-AF65-F5344CB8AC3E}">
        <p14:creationId xmlns:p14="http://schemas.microsoft.com/office/powerpoint/2010/main" val="3617896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1. Ward ‘audits’</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Pharmacy undertake twice yearly ‘audits’ with a nominated ‘senior nurse’ and representative from facilities.</a:t>
            </a:r>
          </a:p>
          <a:p>
            <a:pPr marL="0" indent="0">
              <a:buNone/>
            </a:pPr>
            <a:r>
              <a:rPr lang="en-GB" dirty="0" smtClean="0"/>
              <a:t>Wards are visited and their cylinder requirements are reviewed as well as storage issues and signage being addressed.</a:t>
            </a:r>
          </a:p>
          <a:p>
            <a:pPr marL="0" indent="0">
              <a:buNone/>
            </a:pPr>
            <a:r>
              <a:rPr lang="en-GB" dirty="0" smtClean="0"/>
              <a:t>Audits can be used as an educational tool to re-emphasises to ward staff the importance of correct management of medical gases and maintain their engagement in the process. </a:t>
            </a:r>
            <a:endParaRPr lang="en-GB" dirty="0"/>
          </a:p>
        </p:txBody>
      </p:sp>
    </p:spTree>
    <p:extLst>
      <p:ext uri="{BB962C8B-B14F-4D97-AF65-F5344CB8AC3E}">
        <p14:creationId xmlns:p14="http://schemas.microsoft.com/office/powerpoint/2010/main" val="36738704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2. Identifying redundant (excess stock)</a:t>
            </a:r>
            <a:endParaRPr lang="en-GB" dirty="0"/>
          </a:p>
        </p:txBody>
      </p:sp>
      <p:sp>
        <p:nvSpPr>
          <p:cNvPr id="3" name="Content Placeholder 2"/>
          <p:cNvSpPr>
            <a:spLocks noGrp="1"/>
          </p:cNvSpPr>
          <p:nvPr>
            <p:ph idx="1"/>
          </p:nvPr>
        </p:nvSpPr>
        <p:spPr/>
        <p:txBody>
          <a:bodyPr/>
          <a:lstStyle/>
          <a:p>
            <a:pPr marL="0" indent="0">
              <a:buNone/>
            </a:pPr>
            <a:r>
              <a:rPr lang="en-GB" dirty="0" smtClean="0"/>
              <a:t>By capturing real usage data on JAC, we can identify genuine demand for certain medical gases. We can also compare average monthly use against current stock holding to highlight redundant stock.</a:t>
            </a:r>
          </a:p>
          <a:p>
            <a:pPr marL="0" indent="0">
              <a:buNone/>
            </a:pPr>
            <a:r>
              <a:rPr lang="en-GB" dirty="0" smtClean="0"/>
              <a:t>Redundant stock can be returned to BOC and rental charges reduced accordingly.</a:t>
            </a:r>
          </a:p>
          <a:p>
            <a:pPr marL="0" indent="0">
              <a:buNone/>
            </a:pPr>
            <a:endParaRPr lang="en-GB" dirty="0"/>
          </a:p>
        </p:txBody>
      </p:sp>
    </p:spTree>
    <p:extLst>
      <p:ext uri="{BB962C8B-B14F-4D97-AF65-F5344CB8AC3E}">
        <p14:creationId xmlns:p14="http://schemas.microsoft.com/office/powerpoint/2010/main" val="21220722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3. Reporting (actual spend v’s budget)</a:t>
            </a:r>
            <a:endParaRPr lang="en-GB" dirty="0"/>
          </a:p>
        </p:txBody>
      </p:sp>
      <p:sp>
        <p:nvSpPr>
          <p:cNvPr id="3" name="Content Placeholder 2"/>
          <p:cNvSpPr>
            <a:spLocks noGrp="1"/>
          </p:cNvSpPr>
          <p:nvPr>
            <p:ph idx="1"/>
          </p:nvPr>
        </p:nvSpPr>
        <p:spPr/>
        <p:txBody>
          <a:bodyPr/>
          <a:lstStyle/>
          <a:p>
            <a:pPr marL="0" indent="0">
              <a:buNone/>
            </a:pPr>
            <a:r>
              <a:rPr lang="en-GB" dirty="0"/>
              <a:t>B</a:t>
            </a:r>
            <a:r>
              <a:rPr lang="en-GB" dirty="0" smtClean="0"/>
              <a:t>y being able to reduce rental charges as a result of reducing stock holding, we can demonstrate genuine savings against budget. This makes us feel good </a:t>
            </a:r>
            <a:r>
              <a:rPr lang="en-GB" dirty="0" smtClean="0">
                <a:sym typeface="Wingdings" pitchFamily="2" charset="2"/>
              </a:rPr>
              <a:t> </a:t>
            </a:r>
          </a:p>
          <a:p>
            <a:pPr marL="0" indent="0">
              <a:buNone/>
            </a:pPr>
            <a:r>
              <a:rPr lang="en-GB" dirty="0" smtClean="0">
                <a:sym typeface="Wingdings" pitchFamily="2" charset="2"/>
              </a:rPr>
              <a:t>….and can be used in part to demonstrate that our processes are working.</a:t>
            </a:r>
            <a:r>
              <a:rPr lang="en-GB" dirty="0" smtClean="0"/>
              <a:t> </a:t>
            </a:r>
            <a:endParaRPr lang="en-GB" dirty="0"/>
          </a:p>
        </p:txBody>
      </p:sp>
    </p:spTree>
    <p:extLst>
      <p:ext uri="{BB962C8B-B14F-4D97-AF65-F5344CB8AC3E}">
        <p14:creationId xmlns:p14="http://schemas.microsoft.com/office/powerpoint/2010/main" val="11609182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a:t>
            </a:r>
            <a:endParaRPr lang="en-GB" dirty="0"/>
          </a:p>
        </p:txBody>
      </p:sp>
      <p:sp>
        <p:nvSpPr>
          <p:cNvPr id="3" name="Content Placeholder 2"/>
          <p:cNvSpPr>
            <a:spLocks noGrp="1"/>
          </p:cNvSpPr>
          <p:nvPr>
            <p:ph idx="1"/>
          </p:nvPr>
        </p:nvSpPr>
        <p:spPr>
          <a:xfrm>
            <a:off x="457200" y="2924944"/>
            <a:ext cx="8229600" cy="1008112"/>
          </a:xfrm>
        </p:spPr>
        <p:txBody>
          <a:bodyPr>
            <a:normAutofit/>
          </a:bodyPr>
          <a:lstStyle/>
          <a:p>
            <a:pPr marL="0" indent="0" algn="ctr">
              <a:buNone/>
            </a:pPr>
            <a:r>
              <a:rPr lang="en-GB" dirty="0" smtClean="0"/>
              <a:t>Any questions?</a:t>
            </a:r>
            <a:endParaRPr lang="en-GB" dirty="0"/>
          </a:p>
        </p:txBody>
      </p:sp>
    </p:spTree>
    <p:extLst>
      <p:ext uri="{BB962C8B-B14F-4D97-AF65-F5344CB8AC3E}">
        <p14:creationId xmlns:p14="http://schemas.microsoft.com/office/powerpoint/2010/main" val="3615904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What problems did this cause us?</a:t>
            </a:r>
            <a:endParaRPr lang="en-GB" dirty="0"/>
          </a:p>
        </p:txBody>
      </p:sp>
      <p:sp>
        <p:nvSpPr>
          <p:cNvPr id="3" name="Content Placeholder 2"/>
          <p:cNvSpPr>
            <a:spLocks noGrp="1"/>
          </p:cNvSpPr>
          <p:nvPr>
            <p:ph idx="1"/>
          </p:nvPr>
        </p:nvSpPr>
        <p:spPr>
          <a:xfrm>
            <a:off x="457200" y="1600200"/>
            <a:ext cx="8229600" cy="4853136"/>
          </a:xfrm>
        </p:spPr>
        <p:txBody>
          <a:bodyPr>
            <a:normAutofit/>
          </a:bodyPr>
          <a:lstStyle/>
          <a:p>
            <a:r>
              <a:rPr lang="en-GB" sz="2800" u="sng" dirty="0" smtClean="0"/>
              <a:t>Overstocking of cylinders </a:t>
            </a:r>
            <a:r>
              <a:rPr lang="en-GB" sz="2800" dirty="0" smtClean="0"/>
              <a:t>– we had no way of knowing the actual number of cylinders we had on site (were we paying rental on cylinders we </a:t>
            </a:r>
            <a:r>
              <a:rPr lang="en-GB" sz="2800" u="sng" dirty="0" smtClean="0"/>
              <a:t>didn’t need?)</a:t>
            </a:r>
          </a:p>
          <a:p>
            <a:endParaRPr lang="en-GB" sz="2800" u="sng" dirty="0" smtClean="0"/>
          </a:p>
          <a:p>
            <a:r>
              <a:rPr lang="en-GB" sz="2800" u="sng" dirty="0" smtClean="0"/>
              <a:t>Migration of cylinders </a:t>
            </a:r>
            <a:r>
              <a:rPr lang="en-GB" sz="2800" dirty="0" smtClean="0"/>
              <a:t>– cylinders were moving off site with ambulance crews. (were we paying rental on cylinders we </a:t>
            </a:r>
            <a:r>
              <a:rPr lang="en-GB" sz="2800" u="sng" dirty="0" smtClean="0"/>
              <a:t>didn’t have</a:t>
            </a:r>
            <a:r>
              <a:rPr lang="en-GB" sz="2800" dirty="0" smtClean="0"/>
              <a:t>) </a:t>
            </a:r>
          </a:p>
          <a:p>
            <a:endParaRPr lang="en-GB" sz="2800" dirty="0" smtClean="0"/>
          </a:p>
          <a:p>
            <a:r>
              <a:rPr lang="en-GB" sz="2800" dirty="0" smtClean="0"/>
              <a:t>Increased expenditure against budget.</a:t>
            </a:r>
          </a:p>
          <a:p>
            <a:endParaRPr lang="en-GB" dirty="0" smtClean="0"/>
          </a:p>
          <a:p>
            <a:endParaRPr lang="en-GB" dirty="0"/>
          </a:p>
        </p:txBody>
      </p:sp>
    </p:spTree>
    <p:extLst>
      <p:ext uri="{BB962C8B-B14F-4D97-AF65-F5344CB8AC3E}">
        <p14:creationId xmlns:p14="http://schemas.microsoft.com/office/powerpoint/2010/main" val="2314819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were the drivers for change?</a:t>
            </a:r>
            <a:endParaRPr lang="en-GB" dirty="0"/>
          </a:p>
        </p:txBody>
      </p:sp>
      <p:sp>
        <p:nvSpPr>
          <p:cNvPr id="3" name="Content Placeholder 2"/>
          <p:cNvSpPr>
            <a:spLocks noGrp="1"/>
          </p:cNvSpPr>
          <p:nvPr>
            <p:ph idx="1"/>
          </p:nvPr>
        </p:nvSpPr>
        <p:spPr/>
        <p:txBody>
          <a:bodyPr>
            <a:normAutofit fontScale="92500" lnSpcReduction="20000"/>
          </a:bodyPr>
          <a:lstStyle/>
          <a:p>
            <a:pPr lvl="0"/>
            <a:endParaRPr lang="en-GB" sz="2000" dirty="0" smtClean="0"/>
          </a:p>
          <a:p>
            <a:pPr lvl="0"/>
            <a:r>
              <a:rPr lang="en-GB" sz="2800" dirty="0" smtClean="0"/>
              <a:t>1. Estates </a:t>
            </a:r>
            <a:r>
              <a:rPr lang="en-GB" sz="2800" dirty="0"/>
              <a:t>&amp; facilities alert – ‘unsecured cylinders</a:t>
            </a:r>
            <a:r>
              <a:rPr lang="en-GB" sz="2800" dirty="0" smtClean="0"/>
              <a:t>’</a:t>
            </a:r>
          </a:p>
          <a:p>
            <a:pPr lvl="0"/>
            <a:endParaRPr lang="en-GB" sz="2800" dirty="0" smtClean="0"/>
          </a:p>
          <a:p>
            <a:pPr marL="0" lvl="0" indent="0">
              <a:buNone/>
            </a:pPr>
            <a:r>
              <a:rPr lang="en-GB" sz="2800" dirty="0" smtClean="0"/>
              <a:t>Alert relating to the death of a patient at another Trust, required the removal, or adequate securing of all large (G size) cylinders on wards. </a:t>
            </a:r>
          </a:p>
          <a:p>
            <a:pPr marL="0" lvl="0" indent="0">
              <a:buNone/>
            </a:pPr>
            <a:endParaRPr lang="en-GB" sz="2800" dirty="0" smtClean="0"/>
          </a:p>
          <a:p>
            <a:pPr lvl="0"/>
            <a:r>
              <a:rPr lang="en-GB" sz="2800" dirty="0" smtClean="0"/>
              <a:t>2. To stop the loss of cylinders to other Hospitals via the ambulance network.</a:t>
            </a:r>
          </a:p>
          <a:p>
            <a:pPr lvl="0"/>
            <a:endParaRPr lang="en-GB" sz="2800" dirty="0"/>
          </a:p>
          <a:p>
            <a:pPr lvl="0"/>
            <a:r>
              <a:rPr lang="en-GB" sz="2800" dirty="0" smtClean="0"/>
              <a:t>3. To devolve budget (and cost responsibility) to ward level</a:t>
            </a:r>
            <a:r>
              <a:rPr lang="en-GB" sz="2000" dirty="0" smtClean="0"/>
              <a:t>.</a:t>
            </a:r>
          </a:p>
          <a:p>
            <a:pPr lvl="0"/>
            <a:endParaRPr lang="en-GB" sz="2000" dirty="0" smtClean="0"/>
          </a:p>
          <a:p>
            <a:pPr marL="0" lvl="0" indent="0">
              <a:buNone/>
            </a:pPr>
            <a:endParaRPr lang="en-GB" dirty="0"/>
          </a:p>
          <a:p>
            <a:pPr marL="0" indent="0">
              <a:buNone/>
            </a:pPr>
            <a:endParaRPr lang="en-GB" dirty="0"/>
          </a:p>
        </p:txBody>
      </p:sp>
    </p:spTree>
    <p:extLst>
      <p:ext uri="{BB962C8B-B14F-4D97-AF65-F5344CB8AC3E}">
        <p14:creationId xmlns:p14="http://schemas.microsoft.com/office/powerpoint/2010/main" val="618614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did we plan our process change?</a:t>
            </a:r>
            <a:endParaRPr lang="en-GB" dirty="0"/>
          </a:p>
        </p:txBody>
      </p:sp>
      <p:sp>
        <p:nvSpPr>
          <p:cNvPr id="3" name="Content Placeholder 2"/>
          <p:cNvSpPr>
            <a:spLocks noGrp="1"/>
          </p:cNvSpPr>
          <p:nvPr>
            <p:ph idx="1"/>
          </p:nvPr>
        </p:nvSpPr>
        <p:spPr/>
        <p:txBody>
          <a:bodyPr/>
          <a:lstStyle/>
          <a:p>
            <a:r>
              <a:rPr lang="en-GB" dirty="0" smtClean="0"/>
              <a:t>1. </a:t>
            </a:r>
            <a:r>
              <a:rPr lang="en-GB" u="sng" dirty="0" smtClean="0"/>
              <a:t>Undertake a Trust wide audit</a:t>
            </a:r>
            <a:r>
              <a:rPr lang="en-GB" dirty="0" smtClean="0"/>
              <a:t>.</a:t>
            </a:r>
          </a:p>
          <a:p>
            <a:endParaRPr lang="en-GB" dirty="0"/>
          </a:p>
          <a:p>
            <a:r>
              <a:rPr lang="en-GB" dirty="0" smtClean="0"/>
              <a:t>In conjunction with BOC to establish exact cylinder count.  Sign-off document agreeing actual stocks on-site and agree a ‘write-off’ process.</a:t>
            </a:r>
          </a:p>
          <a:p>
            <a:pPr marL="0" indent="0">
              <a:buNone/>
            </a:pPr>
            <a:endParaRPr lang="en-GB" dirty="0" smtClean="0"/>
          </a:p>
        </p:txBody>
      </p:sp>
    </p:spTree>
    <p:extLst>
      <p:ext uri="{BB962C8B-B14F-4D97-AF65-F5344CB8AC3E}">
        <p14:creationId xmlns:p14="http://schemas.microsoft.com/office/powerpoint/2010/main" val="3705384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did we plan our process change?</a:t>
            </a:r>
            <a:endParaRPr lang="en-GB" dirty="0"/>
          </a:p>
        </p:txBody>
      </p:sp>
      <p:sp>
        <p:nvSpPr>
          <p:cNvPr id="3" name="Content Placeholder 2"/>
          <p:cNvSpPr>
            <a:spLocks noGrp="1"/>
          </p:cNvSpPr>
          <p:nvPr>
            <p:ph idx="1"/>
          </p:nvPr>
        </p:nvSpPr>
        <p:spPr/>
        <p:txBody>
          <a:bodyPr/>
          <a:lstStyle/>
          <a:p>
            <a:r>
              <a:rPr lang="en-GB" dirty="0" smtClean="0"/>
              <a:t>2. </a:t>
            </a:r>
            <a:r>
              <a:rPr lang="en-GB" u="sng" dirty="0" smtClean="0"/>
              <a:t>Protect stock from off site migration</a:t>
            </a:r>
            <a:r>
              <a:rPr lang="en-GB" dirty="0" smtClean="0"/>
              <a:t>.</a:t>
            </a:r>
          </a:p>
          <a:p>
            <a:endParaRPr lang="en-GB" dirty="0"/>
          </a:p>
          <a:p>
            <a:r>
              <a:rPr lang="en-GB" dirty="0" smtClean="0"/>
              <a:t>Created a dedicated and secure ‘Essex ambulance only’ store* and ordered BOC stock on their behalf.</a:t>
            </a:r>
          </a:p>
          <a:p>
            <a:r>
              <a:rPr lang="en-GB" dirty="0" smtClean="0"/>
              <a:t>Refuse private ambulance crews access to Trust or Essex ambulance cylinder stores.</a:t>
            </a:r>
          </a:p>
          <a:p>
            <a:r>
              <a:rPr lang="en-GB" dirty="0" smtClean="0"/>
              <a:t>*</a:t>
            </a:r>
            <a:r>
              <a:rPr lang="en-GB" sz="1800" dirty="0" smtClean="0"/>
              <a:t>Now have their own central depot and order stock themselves</a:t>
            </a:r>
            <a:r>
              <a:rPr lang="en-GB" sz="1200" dirty="0" smtClean="0"/>
              <a:t>.</a:t>
            </a:r>
            <a:endParaRPr lang="en-GB" dirty="0" smtClean="0"/>
          </a:p>
          <a:p>
            <a:endParaRPr lang="en-GB" dirty="0" smtClean="0"/>
          </a:p>
          <a:p>
            <a:endParaRPr lang="en-GB" dirty="0"/>
          </a:p>
        </p:txBody>
      </p:sp>
    </p:spTree>
    <p:extLst>
      <p:ext uri="{BB962C8B-B14F-4D97-AF65-F5344CB8AC3E}">
        <p14:creationId xmlns:p14="http://schemas.microsoft.com/office/powerpoint/2010/main" val="2016150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did we plan our process change?</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3. </a:t>
            </a:r>
            <a:r>
              <a:rPr lang="en-GB" u="sng" dirty="0" smtClean="0"/>
              <a:t>Cylinder ‘write-offs</a:t>
            </a:r>
            <a:r>
              <a:rPr lang="en-GB" dirty="0" smtClean="0"/>
              <a:t>’</a:t>
            </a:r>
          </a:p>
          <a:p>
            <a:pPr marL="0" indent="0">
              <a:buNone/>
            </a:pPr>
            <a:endParaRPr lang="en-GB" dirty="0" smtClean="0"/>
          </a:p>
          <a:p>
            <a:r>
              <a:rPr lang="en-GB" dirty="0" smtClean="0"/>
              <a:t> Is there such a thing as a lost cylinder?.*</a:t>
            </a:r>
          </a:p>
          <a:p>
            <a:pPr marL="0" indent="0">
              <a:buNone/>
            </a:pPr>
            <a:endParaRPr lang="en-GB" dirty="0" smtClean="0"/>
          </a:p>
          <a:p>
            <a:pPr marL="0" indent="0">
              <a:buNone/>
            </a:pPr>
            <a:r>
              <a:rPr lang="en-GB" dirty="0" smtClean="0"/>
              <a:t>In our case, we argued that cylinders were not lost but had simply been ‘taken’ by ambulance crews to other hospitals where they would eventually find their way back to BOC .  Agreement on write-off was achieved in part because we found that where we were missing some cylinders, we were overstocked on others.</a:t>
            </a:r>
          </a:p>
          <a:p>
            <a:endParaRPr lang="en-GB" dirty="0" smtClean="0"/>
          </a:p>
          <a:p>
            <a:r>
              <a:rPr lang="en-GB" dirty="0" smtClean="0"/>
              <a:t>*</a:t>
            </a:r>
            <a:r>
              <a:rPr lang="en-GB" sz="2400" dirty="0" smtClean="0"/>
              <a:t>BOC barcode tracking should make this a thing of the past.</a:t>
            </a:r>
          </a:p>
          <a:p>
            <a:endParaRPr lang="en-GB" dirty="0"/>
          </a:p>
        </p:txBody>
      </p:sp>
    </p:spTree>
    <p:extLst>
      <p:ext uri="{BB962C8B-B14F-4D97-AF65-F5344CB8AC3E}">
        <p14:creationId xmlns:p14="http://schemas.microsoft.com/office/powerpoint/2010/main" val="1605844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did we plan our process change?</a:t>
            </a:r>
            <a:endParaRPr lang="en-GB" dirty="0"/>
          </a:p>
        </p:txBody>
      </p:sp>
      <p:sp>
        <p:nvSpPr>
          <p:cNvPr id="3" name="Content Placeholder 2"/>
          <p:cNvSpPr>
            <a:spLocks noGrp="1"/>
          </p:cNvSpPr>
          <p:nvPr>
            <p:ph idx="1"/>
          </p:nvPr>
        </p:nvSpPr>
        <p:spPr/>
        <p:txBody>
          <a:bodyPr/>
          <a:lstStyle/>
          <a:p>
            <a:r>
              <a:rPr lang="en-GB" dirty="0" smtClean="0"/>
              <a:t>4. </a:t>
            </a:r>
            <a:r>
              <a:rPr lang="en-GB" u="sng" dirty="0" smtClean="0"/>
              <a:t>Adopt a Multidisciplinary approach</a:t>
            </a:r>
            <a:r>
              <a:rPr lang="en-GB" dirty="0" smtClean="0"/>
              <a:t>.</a:t>
            </a:r>
          </a:p>
          <a:p>
            <a:pPr marL="0" indent="0">
              <a:buNone/>
            </a:pPr>
            <a:endParaRPr lang="en-GB" dirty="0" smtClean="0"/>
          </a:p>
          <a:p>
            <a:r>
              <a:rPr lang="en-GB" dirty="0" smtClean="0"/>
              <a:t>Nursing, Portering, facilities and Pharmacy staff all have an equal role to play in the process.</a:t>
            </a:r>
          </a:p>
          <a:p>
            <a:r>
              <a:rPr lang="en-GB" dirty="0" smtClean="0"/>
              <a:t>Realise that engagement and education of these groups was vital to a successful outcome.</a:t>
            </a:r>
            <a:endParaRPr lang="en-GB" dirty="0"/>
          </a:p>
        </p:txBody>
      </p:sp>
    </p:spTree>
    <p:extLst>
      <p:ext uri="{BB962C8B-B14F-4D97-AF65-F5344CB8AC3E}">
        <p14:creationId xmlns:p14="http://schemas.microsoft.com/office/powerpoint/2010/main" val="1369853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did we plan our process change?</a:t>
            </a:r>
            <a:endParaRPr lang="en-GB" dirty="0"/>
          </a:p>
        </p:txBody>
      </p:sp>
      <p:sp>
        <p:nvSpPr>
          <p:cNvPr id="3" name="Content Placeholder 2"/>
          <p:cNvSpPr>
            <a:spLocks noGrp="1"/>
          </p:cNvSpPr>
          <p:nvPr>
            <p:ph idx="1"/>
          </p:nvPr>
        </p:nvSpPr>
        <p:spPr/>
        <p:txBody>
          <a:bodyPr/>
          <a:lstStyle/>
          <a:p>
            <a:r>
              <a:rPr lang="en-GB" dirty="0" smtClean="0"/>
              <a:t>5. </a:t>
            </a:r>
            <a:r>
              <a:rPr lang="en-GB" u="sng" dirty="0" smtClean="0"/>
              <a:t>Agree ward stock lists</a:t>
            </a:r>
            <a:r>
              <a:rPr lang="en-GB" dirty="0" smtClean="0"/>
              <a:t>.</a:t>
            </a:r>
          </a:p>
          <a:p>
            <a:endParaRPr lang="en-GB" dirty="0"/>
          </a:p>
          <a:p>
            <a:r>
              <a:rPr lang="en-GB" dirty="0" smtClean="0"/>
              <a:t>A team including Nursing director and senior matrons from Medical &amp; Surgical, ITU and Theatres were asked to agree on appropriate cylinder stocks on a ward by ward basis. This took into account existing piped Oxygen supply.</a:t>
            </a:r>
            <a:endParaRPr lang="en-GB" dirty="0"/>
          </a:p>
        </p:txBody>
      </p:sp>
    </p:spTree>
    <p:extLst>
      <p:ext uri="{BB962C8B-B14F-4D97-AF65-F5344CB8AC3E}">
        <p14:creationId xmlns:p14="http://schemas.microsoft.com/office/powerpoint/2010/main" val="906594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494</TotalTime>
  <Words>1490</Words>
  <Application>Microsoft Office PowerPoint</Application>
  <PresentationFormat>On-screen Show (4:3)</PresentationFormat>
  <Paragraphs>122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MANAGEMENT OF MEDICAL GAS CYLINDERS at Southend University Hospital NHS Foundation Trust </vt:lpstr>
      <vt:lpstr>History – How did we do it previously?</vt:lpstr>
      <vt:lpstr>What problems did this cause us?</vt:lpstr>
      <vt:lpstr>What were the drivers for change?</vt:lpstr>
      <vt:lpstr>How did we plan our process change?</vt:lpstr>
      <vt:lpstr>How did we plan our process change?</vt:lpstr>
      <vt:lpstr>How did we plan our process change?</vt:lpstr>
      <vt:lpstr>How did we plan our process change?</vt:lpstr>
      <vt:lpstr>How did we plan our process change?</vt:lpstr>
      <vt:lpstr>How did we plan our process change?</vt:lpstr>
      <vt:lpstr>How did we plan our process change?</vt:lpstr>
      <vt:lpstr>How did we plan our process change?</vt:lpstr>
      <vt:lpstr>How did we plan our process change?</vt:lpstr>
      <vt:lpstr>How does our process work?</vt:lpstr>
      <vt:lpstr>1. Obtain twice weekly re-fill order from Facilities staff</vt:lpstr>
      <vt:lpstr>2. Raise &amp; Send twice weekly purchase orders to BOC for ‘re-fill’ of cylinders.</vt:lpstr>
      <vt:lpstr>3. Validate BOC delivery against re-fill purchase order and receipt delivery on JAC</vt:lpstr>
      <vt:lpstr>4. We obtain weekly usage figures from Porters and charge wards for re-fills.</vt:lpstr>
      <vt:lpstr>5. Validate stock holding against monthly rental charge &amp; raise Purchase order</vt:lpstr>
      <vt:lpstr>6. Receipt monthly rental purchase order and charge wards (issue stock).   </vt:lpstr>
      <vt:lpstr>Housekeeping – ensuring the processes and standards are maintained</vt:lpstr>
      <vt:lpstr>1. Ward ‘audits’</vt:lpstr>
      <vt:lpstr>2. Identifying redundant (excess stock)</vt:lpstr>
      <vt:lpstr>3. Reporting (actual spend v’s budget)</vt:lpstr>
      <vt:lpstr>Thank you.</vt:lpstr>
    </vt:vector>
  </TitlesOfParts>
  <Company>Southend University Hospital NHS Foundation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MEDICAL GAS CYLINDERS at Southend University Hospital NHS Foundation Trust</dc:title>
  <dc:creator>Southall, John</dc:creator>
  <cp:lastModifiedBy>Wind, Kevan</cp:lastModifiedBy>
  <cp:revision>67</cp:revision>
  <dcterms:created xsi:type="dcterms:W3CDTF">2014-03-24T12:24:42Z</dcterms:created>
  <dcterms:modified xsi:type="dcterms:W3CDTF">2014-04-02T15:24:57Z</dcterms:modified>
</cp:coreProperties>
</file>