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3.jpg" ContentType="image/gif"/>
  <Override PartName="/ppt/media/image14.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1" r:id="rId6"/>
    <p:sldId id="259" r:id="rId7"/>
    <p:sldId id="262" r:id="rId8"/>
    <p:sldId id="263" r:id="rId9"/>
    <p:sldId id="264" r:id="rId10"/>
    <p:sldId id="266" r:id="rId11"/>
    <p:sldId id="265" r:id="rId12"/>
    <p:sldId id="274" r:id="rId13"/>
    <p:sldId id="267" r:id="rId14"/>
    <p:sldId id="268" r:id="rId15"/>
    <p:sldId id="269" r:id="rId16"/>
    <p:sldId id="270" r:id="rId17"/>
    <p:sldId id="271" r:id="rId18"/>
    <p:sldId id="272" r:id="rId19"/>
    <p:sldId id="273" r:id="rId20"/>
    <p:sldId id="277"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595" autoAdjust="0"/>
  </p:normalViewPr>
  <p:slideViewPr>
    <p:cSldViewPr>
      <p:cViewPr>
        <p:scale>
          <a:sx n="60" d="100"/>
          <a:sy n="60" d="100"/>
        </p:scale>
        <p:origin x="-1650" y="-2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ADC4EB-DA27-4604-9EF2-28FB81EA6946}" type="datetimeFigureOut">
              <a:rPr lang="en-GB" smtClean="0"/>
              <a:t>10/04/2014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284BA0-BCA4-4FC8-A200-B38DC4F8496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DC4EB-DA27-4604-9EF2-28FB81EA6946}" type="datetimeFigureOut">
              <a:rPr lang="en-GB" smtClean="0"/>
              <a:t>10/04/2014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284BA0-BCA4-4FC8-A200-B38DC4F8496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6ADC4EB-DA27-4604-9EF2-28FB81EA6946}" type="datetimeFigureOut">
              <a:rPr lang="en-GB" smtClean="0"/>
              <a:t>10/04/2014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284BA0-BCA4-4FC8-A200-B38DC4F8496C}"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DC4EB-DA27-4604-9EF2-28FB81EA6946}" type="datetimeFigureOut">
              <a:rPr lang="en-GB" smtClean="0"/>
              <a:t>10/04/2014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284BA0-BCA4-4FC8-A200-B38DC4F8496C}"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ADC4EB-DA27-4604-9EF2-28FB81EA6946}" type="datetimeFigureOut">
              <a:rPr lang="en-GB" smtClean="0"/>
              <a:t>10/04/2014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284BA0-BCA4-4FC8-A200-B38DC4F8496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6ADC4EB-DA27-4604-9EF2-28FB81EA6946}" type="datetimeFigureOut">
              <a:rPr lang="en-GB" smtClean="0"/>
              <a:t>10/04/2014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284BA0-BCA4-4FC8-A200-B38DC4F8496C}"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ADC4EB-DA27-4604-9EF2-28FB81EA6946}" type="datetimeFigureOut">
              <a:rPr lang="en-GB" smtClean="0"/>
              <a:t>10/04/2014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284BA0-BCA4-4FC8-A200-B38DC4F8496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ADC4EB-DA27-4604-9EF2-28FB81EA6946}" type="datetimeFigureOut">
              <a:rPr lang="en-GB" smtClean="0"/>
              <a:t>10/04/2014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284BA0-BCA4-4FC8-A200-B38DC4F8496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6ADC4EB-DA27-4604-9EF2-28FB81EA6946}" type="datetimeFigureOut">
              <a:rPr lang="en-GB" smtClean="0"/>
              <a:t>10/04/2014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284BA0-BCA4-4FC8-A200-B38DC4F8496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6ADC4EB-DA27-4604-9EF2-28FB81EA6946}" type="datetimeFigureOut">
              <a:rPr lang="en-GB" smtClean="0"/>
              <a:t>10/04/2014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284BA0-BCA4-4FC8-A200-B38DC4F8496C}"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ADC4EB-DA27-4604-9EF2-28FB81EA6946}" type="datetimeFigureOut">
              <a:rPr lang="en-GB" smtClean="0"/>
              <a:t>10/04/2014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284BA0-BCA4-4FC8-A200-B38DC4F8496C}"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6ADC4EB-DA27-4604-9EF2-28FB81EA6946}" type="datetimeFigureOut">
              <a:rPr lang="en-GB" smtClean="0"/>
              <a:t>10/04/2014</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0284BA0-BCA4-4FC8-A200-B38DC4F8496C}"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204864"/>
            <a:ext cx="3139561" cy="450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724553194"/>
              </p:ext>
            </p:extLst>
          </p:nvPr>
        </p:nvGraphicFramePr>
        <p:xfrm>
          <a:off x="5701911" y="2629142"/>
          <a:ext cx="3118561" cy="3660564"/>
        </p:xfrm>
        <a:graphic>
          <a:graphicData uri="http://schemas.openxmlformats.org/presentationml/2006/ole">
            <mc:AlternateContent xmlns:mc="http://schemas.openxmlformats.org/markup-compatibility/2006">
              <mc:Choice xmlns:v="urn:schemas-microsoft-com:vml" Requires="v">
                <p:oleObj spid="_x0000_s1040" r:id="rId4" imgW="4690881" imgH="5504699" progId="">
                  <p:embed/>
                </p:oleObj>
              </mc:Choice>
              <mc:Fallback>
                <p:oleObj r:id="rId4" imgW="4690881" imgH="5504699"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1911" y="2629142"/>
                        <a:ext cx="3118561" cy="3660564"/>
                      </a:xfrm>
                      <a:prstGeom prst="rect">
                        <a:avLst/>
                      </a:prstGeom>
                      <a:noFill/>
                      <a:ln>
                        <a:noFill/>
                      </a:ln>
                      <a:effectLst/>
                    </p:spPr>
                  </p:pic>
                </p:oleObj>
              </mc:Fallback>
            </mc:AlternateContent>
          </a:graphicData>
        </a:graphic>
      </p:graphicFrame>
      <p:sp>
        <p:nvSpPr>
          <p:cNvPr id="5" name="TextBox 4"/>
          <p:cNvSpPr txBox="1"/>
          <p:nvPr/>
        </p:nvSpPr>
        <p:spPr>
          <a:xfrm>
            <a:off x="755576" y="404664"/>
            <a:ext cx="8064896" cy="1200329"/>
          </a:xfrm>
          <a:prstGeom prst="rect">
            <a:avLst/>
          </a:prstGeom>
          <a:noFill/>
        </p:spPr>
        <p:txBody>
          <a:bodyPr wrap="square" rtlCol="0">
            <a:spAutoFit/>
          </a:bodyPr>
          <a:lstStyle/>
          <a:p>
            <a:r>
              <a:rPr lang="en-GB" sz="3600" dirty="0" smtClean="0">
                <a:latin typeface="Tahoma" panose="020B0604030504040204" pitchFamily="34" charset="0"/>
                <a:ea typeface="Tahoma" panose="020B0604030504040204" pitchFamily="34" charset="0"/>
                <a:cs typeface="Tahoma" panose="020B0604030504040204" pitchFamily="34" charset="0"/>
              </a:rPr>
              <a:t>Gas Cylinder Management – a few other things to worry about?</a:t>
            </a:r>
            <a:endParaRPr lang="en-GB" sz="36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3491880" y="1844824"/>
            <a:ext cx="5472608" cy="369332"/>
          </a:xfrm>
          <a:prstGeom prst="rect">
            <a:avLst/>
          </a:prstGeom>
          <a:noFill/>
        </p:spPr>
        <p:txBody>
          <a:bodyPr wrap="square" rtlCol="0">
            <a:spAutoFit/>
          </a:bodyPr>
          <a:lstStyle/>
          <a:p>
            <a:r>
              <a:rPr lang="en-GB" dirty="0" smtClean="0">
                <a:latin typeface="Tahoma" panose="020B0604030504040204" pitchFamily="34" charset="0"/>
                <a:ea typeface="Tahoma" panose="020B0604030504040204" pitchFamily="34" charset="0"/>
                <a:cs typeface="Tahoma" panose="020B0604030504040204" pitchFamily="34" charset="0"/>
              </a:rPr>
              <a:t>Rob Lowe QA Specialist Pharmacist East of England</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40474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63889" y="1876612"/>
            <a:ext cx="5328591" cy="2952328"/>
          </a:xfrm>
        </p:spPr>
        <p:txBody>
          <a:bodyPr>
            <a:noAutofit/>
          </a:bodyPr>
          <a:lstStyle/>
          <a:p>
            <a:pPr marL="0" indent="0">
              <a:buNone/>
            </a:pPr>
            <a:r>
              <a:rPr lang="en-GB"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On a </a:t>
            </a:r>
            <a:r>
              <a:rPr lang="en-GB" sz="1800" dirty="0">
                <a:solidFill>
                  <a:schemeClr val="tx1"/>
                </a:solidFill>
                <a:latin typeface="Tahoma" panose="020B0604030504040204" pitchFamily="34" charset="0"/>
                <a:ea typeface="Tahoma" panose="020B0604030504040204" pitchFamily="34" charset="0"/>
                <a:cs typeface="Tahoma" panose="020B0604030504040204" pitchFamily="34" charset="0"/>
              </a:rPr>
              <a:t>building site 80 </a:t>
            </a:r>
            <a:r>
              <a:rPr lang="en-GB" sz="1800" dirty="0" err="1">
                <a:solidFill>
                  <a:schemeClr val="tx1"/>
                </a:solidFill>
                <a:latin typeface="Tahoma" panose="020B0604030504040204" pitchFamily="34" charset="0"/>
                <a:ea typeface="Tahoma" panose="020B0604030504040204" pitchFamily="34" charset="0"/>
                <a:cs typeface="Tahoma" panose="020B0604030504040204" pitchFamily="34" charset="0"/>
              </a:rPr>
              <a:t>Argonite</a:t>
            </a:r>
            <a:r>
              <a:rPr lang="en-GB" sz="1800" dirty="0">
                <a:solidFill>
                  <a:schemeClr val="tx1"/>
                </a:solidFill>
                <a:latin typeface="Tahoma" panose="020B0604030504040204" pitchFamily="34" charset="0"/>
                <a:ea typeface="Tahoma" panose="020B0604030504040204" pitchFamily="34" charset="0"/>
                <a:cs typeface="Tahoma" panose="020B0604030504040204" pitchFamily="34" charset="0"/>
              </a:rPr>
              <a:t>® cylinders, </a:t>
            </a:r>
            <a:r>
              <a:rPr lang="en-GB"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GB" sz="1800" dirty="0">
                <a:solidFill>
                  <a:schemeClr val="tx1"/>
                </a:solidFill>
                <a:latin typeface="Tahoma" panose="020B0604030504040204" pitchFamily="34" charset="0"/>
                <a:ea typeface="Tahoma" panose="020B0604030504040204" pitchFamily="34" charset="0"/>
                <a:cs typeface="Tahoma" panose="020B0604030504040204" pitchFamily="34" charset="0"/>
              </a:rPr>
              <a:t>about the same dimensions as J sized medical gas cylinder) were waiting to be attached to a fire suppression system. They were stored upright without the protective caps over the valve assemblies being in place and were not secured in racks or by any other means. Something caused one or more of these cylinders to fall </a:t>
            </a:r>
            <a:r>
              <a:rPr lang="en-GB"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over. </a:t>
            </a:r>
            <a:r>
              <a:rPr lang="en-GB" sz="1800" dirty="0">
                <a:solidFill>
                  <a:schemeClr val="tx1"/>
                </a:solidFill>
                <a:latin typeface="Tahoma" panose="020B0604030504040204" pitchFamily="34" charset="0"/>
                <a:ea typeface="Tahoma" panose="020B0604030504040204" pitchFamily="34" charset="0"/>
                <a:cs typeface="Tahoma" panose="020B0604030504040204" pitchFamily="34" charset="0"/>
              </a:rPr>
              <a:t>On hitting the concrete floor the unprotected valve sheared off releasing a jet of liquefied gas at 300 bar pressure. </a:t>
            </a:r>
          </a:p>
        </p:txBody>
      </p:sp>
      <p:sp>
        <p:nvSpPr>
          <p:cNvPr id="3" name="Title 2"/>
          <p:cNvSpPr>
            <a:spLocks noGrp="1"/>
          </p:cNvSpPr>
          <p:nvPr>
            <p:ph type="title"/>
          </p:nvPr>
        </p:nvSpPr>
        <p:spPr>
          <a:xfrm>
            <a:off x="457200" y="338328"/>
            <a:ext cx="8229600" cy="714408"/>
          </a:xfrm>
        </p:spPr>
        <p:txBody>
          <a:bodyPr>
            <a:normAutofit/>
          </a:bodyPr>
          <a:lstStyle/>
          <a:p>
            <a:r>
              <a:rPr lang="en-GB" sz="3600" dirty="0" smtClean="0">
                <a:solidFill>
                  <a:schemeClr val="tx1"/>
                </a:solidFill>
                <a:latin typeface="Tahoma" panose="020B0604030504040204" pitchFamily="34" charset="0"/>
                <a:ea typeface="Tahoma" panose="020B0604030504040204" pitchFamily="34" charset="0"/>
                <a:cs typeface="Tahoma" panose="020B0604030504040204" pitchFamily="34" charset="0"/>
              </a:rPr>
              <a:t>Cylinder Storage Issues - Safety</a:t>
            </a:r>
            <a:endParaRPr lang="en-GB"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3" y="1916832"/>
            <a:ext cx="3560516" cy="287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373" y="5013176"/>
            <a:ext cx="9140627" cy="1754326"/>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This caused the cylinders to take off (literally) and hit other cylinders causing them to fall and lose their valves. A chain reaction developed rapidly and lasted for several minutes until 66 of the 80 cylinders had discharged. It is estimated that some cylinders achieved speeds of 170 mph and had sufficient energy to penetrate walls and ceiling voids, travelling to more remote parts of the building site.</a:t>
            </a:r>
          </a:p>
          <a:p>
            <a:endParaRPr lang="en-GB" dirty="0"/>
          </a:p>
        </p:txBody>
      </p:sp>
    </p:spTree>
    <p:extLst>
      <p:ext uri="{BB962C8B-B14F-4D97-AF65-F5344CB8AC3E}">
        <p14:creationId xmlns:p14="http://schemas.microsoft.com/office/powerpoint/2010/main" val="61247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a:xfrm>
            <a:off x="457200" y="338328"/>
            <a:ext cx="8229600" cy="714408"/>
          </a:xfrm>
        </p:spPr>
        <p:txBody>
          <a:bodyPr>
            <a:normAutofit/>
          </a:bodyPr>
          <a:lstStyle/>
          <a:p>
            <a:r>
              <a:rPr lang="en-GB" sz="3600" dirty="0" smtClean="0">
                <a:solidFill>
                  <a:schemeClr val="tx1"/>
                </a:solidFill>
                <a:latin typeface="Tahoma" panose="020B0604030504040204" pitchFamily="34" charset="0"/>
                <a:ea typeface="Tahoma" panose="020B0604030504040204" pitchFamily="34" charset="0"/>
                <a:cs typeface="Tahoma" panose="020B0604030504040204" pitchFamily="34" charset="0"/>
              </a:rPr>
              <a:t>Cylinder Storage Issues - Safety</a:t>
            </a:r>
            <a:endParaRPr lang="en-GB"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792" y="0"/>
            <a:ext cx="1219795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5484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3877" y="2636912"/>
            <a:ext cx="5370611" cy="3489251"/>
          </a:xfrm>
        </p:spPr>
        <p:txBody>
          <a:bodyPr/>
          <a:lstStyle/>
          <a:p>
            <a:pPr>
              <a:buBlip>
                <a:blip r:embed="rId2"/>
              </a:buBlip>
            </a:pPr>
            <a:r>
              <a:rPr lang="en-GB" dirty="0" smtClean="0">
                <a:solidFill>
                  <a:schemeClr val="tx1"/>
                </a:solidFill>
                <a:latin typeface="Tahoma" panose="020B0604030504040204" pitchFamily="34" charset="0"/>
                <a:ea typeface="Tahoma" panose="020B0604030504040204" pitchFamily="34" charset="0"/>
                <a:cs typeface="Tahoma" panose="020B0604030504040204" pitchFamily="34" charset="0"/>
              </a:rPr>
              <a:t> Are cylinders securely stored and transported in your trust?</a:t>
            </a:r>
          </a:p>
          <a:p>
            <a:pPr>
              <a:buBlip>
                <a:blip r:embed="rId2"/>
              </a:buBlip>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dirty="0" smtClean="0">
                <a:solidFill>
                  <a:schemeClr val="tx1"/>
                </a:solidFill>
                <a:latin typeface="Tahoma" panose="020B0604030504040204" pitchFamily="34" charset="0"/>
                <a:ea typeface="Tahoma" panose="020B0604030504040204" pitchFamily="34" charset="0"/>
                <a:cs typeface="Tahoma" panose="020B0604030504040204" pitchFamily="34" charset="0"/>
              </a:rPr>
              <a:t>Even if a valve doesn’t sheer off if a cylinder topples or is dropped on the floor, you don’t want it to land on a patient’s, nurse’s or porter’s foot. </a:t>
            </a: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le 2"/>
          <p:cNvSpPr>
            <a:spLocks noGrp="1"/>
          </p:cNvSpPr>
          <p:nvPr>
            <p:ph type="title"/>
          </p:nvPr>
        </p:nvSpPr>
        <p:spPr/>
        <p:txBody>
          <a:bodyPr>
            <a:normAutofit/>
          </a:bodyPr>
          <a:lstStyle/>
          <a:p>
            <a:r>
              <a:rPr lang="en-GB" sz="3600" dirty="0" smtClean="0">
                <a:solidFill>
                  <a:schemeClr val="tx1"/>
                </a:solidFill>
                <a:latin typeface="Tahoma" panose="020B0604030504040204" pitchFamily="34" charset="0"/>
                <a:ea typeface="Tahoma" panose="020B0604030504040204" pitchFamily="34" charset="0"/>
                <a:cs typeface="Tahoma" panose="020B0604030504040204" pitchFamily="34" charset="0"/>
              </a:rPr>
              <a:t>Cylinder Storage Issues - Safety</a:t>
            </a:r>
            <a:endParaRPr lang="en-GB"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0848"/>
            <a:ext cx="3593877" cy="4791836"/>
          </a:xfrm>
          <a:prstGeom prst="rect">
            <a:avLst/>
          </a:prstGeom>
        </p:spPr>
      </p:pic>
    </p:spTree>
    <p:extLst>
      <p:ext uri="{BB962C8B-B14F-4D97-AF65-F5344CB8AC3E}">
        <p14:creationId xmlns:p14="http://schemas.microsoft.com/office/powerpoint/2010/main" val="1562826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Blip>
                <a:blip r:embed="rId2"/>
              </a:buBlip>
            </a:pPr>
            <a:r>
              <a:rPr lang="en-GB" dirty="0" smtClean="0">
                <a:solidFill>
                  <a:schemeClr val="tx1"/>
                </a:solidFill>
                <a:latin typeface="Tahoma" panose="020B0604030504040204" pitchFamily="34" charset="0"/>
                <a:ea typeface="Tahoma" panose="020B0604030504040204" pitchFamily="34" charset="0"/>
                <a:cs typeface="Tahoma" panose="020B0604030504040204" pitchFamily="34" charset="0"/>
              </a:rPr>
              <a:t>The Royal Victoria Infirmary, Newcastle, November 2013</a:t>
            </a: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le 2"/>
          <p:cNvSpPr>
            <a:spLocks noGrp="1"/>
          </p:cNvSpPr>
          <p:nvPr>
            <p:ph type="title"/>
          </p:nvPr>
        </p:nvSpPr>
        <p:spPr>
          <a:xfrm>
            <a:off x="457200" y="338328"/>
            <a:ext cx="8229600" cy="714408"/>
          </a:xfrm>
        </p:spPr>
        <p:txBody>
          <a:bodyPr>
            <a:normAutofit/>
          </a:bodyPr>
          <a:lstStyle/>
          <a:p>
            <a:r>
              <a:rPr lang="en-GB" sz="3600" dirty="0" smtClean="0">
                <a:solidFill>
                  <a:schemeClr val="tx1"/>
                </a:solidFill>
                <a:latin typeface="Tahoma" panose="020B0604030504040204" pitchFamily="34" charset="0"/>
                <a:ea typeface="Tahoma" panose="020B0604030504040204" pitchFamily="34" charset="0"/>
                <a:cs typeface="Tahoma" panose="020B0604030504040204" pitchFamily="34" charset="0"/>
              </a:rPr>
              <a:t>And Finally…..</a:t>
            </a:r>
            <a:endParaRPr lang="en-GB"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39614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400" y="-243408"/>
            <a:ext cx="13454048" cy="7564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1389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80"/>
            <a:ext cx="9144000" cy="6850820"/>
          </a:xfrm>
          <a:prstGeom prst="rect">
            <a:avLst/>
          </a:prstGeom>
        </p:spPr>
      </p:pic>
    </p:spTree>
    <p:extLst>
      <p:ext uri="{BB962C8B-B14F-4D97-AF65-F5344CB8AC3E}">
        <p14:creationId xmlns:p14="http://schemas.microsoft.com/office/powerpoint/2010/main" val="2464709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4220937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230" y="-125463"/>
            <a:ext cx="12597893" cy="7082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9068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315" y="0"/>
            <a:ext cx="12192929" cy="685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8613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93910"/>
            <a:ext cx="5453673" cy="3564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9047" y="249533"/>
            <a:ext cx="3186561"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05593"/>
            <a:ext cx="2880320" cy="2830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9516" y="3573016"/>
            <a:ext cx="2825624" cy="2809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746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175"/>
            <a:ext cx="3168351" cy="6733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491880" y="160048"/>
            <a:ext cx="5194920" cy="1252728"/>
          </a:xfrm>
        </p:spPr>
        <p:txBody>
          <a:bodyPr>
            <a:normAutofit/>
          </a:bodyPr>
          <a:lstStyle/>
          <a:p>
            <a:r>
              <a:rPr lang="en-GB" sz="3600" dirty="0" smtClean="0">
                <a:solidFill>
                  <a:schemeClr val="tx1"/>
                </a:solidFill>
                <a:latin typeface="Tahoma" panose="020B0604030504040204" pitchFamily="34" charset="0"/>
                <a:ea typeface="Tahoma" panose="020B0604030504040204" pitchFamily="34" charset="0"/>
                <a:cs typeface="Tahoma" panose="020B0604030504040204" pitchFamily="34" charset="0"/>
              </a:rPr>
              <a:t>Fires</a:t>
            </a:r>
            <a:endParaRPr lang="en-GB"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3779912" y="1201551"/>
            <a:ext cx="5040560" cy="5632311"/>
          </a:xfrm>
          <a:prstGeom prst="rect">
            <a:avLst/>
          </a:prstGeom>
          <a:noFill/>
        </p:spPr>
        <p:txBody>
          <a:bodyPr wrap="square" rtlCol="0">
            <a:spAutoFit/>
          </a:bodyPr>
          <a:lstStyle/>
          <a:p>
            <a:r>
              <a:rPr lang="en-GB" dirty="0" smtClean="0">
                <a:latin typeface="Tahoma" panose="020B0604030504040204" pitchFamily="34" charset="0"/>
                <a:ea typeface="Tahoma" panose="020B0604030504040204" pitchFamily="34" charset="0"/>
                <a:cs typeface="Tahoma" panose="020B0604030504040204" pitchFamily="34" charset="0"/>
              </a:rPr>
              <a:t>Fire caused by a faulty oxygen cylinder in the ICU at Royal United Hospital Bath in 2013. The patient was self ventilating receiving piped oxygen via a facemask and was being readied for transfer from the unit. A CD size oxygen cylinder was placed on a patient’s bed. Due to a valve fault the cylinder valve ignited when the regulator was opened and four-foot flames shot from the valve end of the cylinder. The fire spread rapidly to the bed linen, mattress, curtains and ceiling tiles, and the ICU began to fill rapidly with thick, black, acrid smoke. </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The patient on whose bed the oxygen cylinder lay suffered burns to her lower limbs, and was stabilised and transferred to the tertiary burns centre.</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This is a rare occurrence; normally fires start due to stupidity.</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1082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chemeClr val="tx1"/>
                </a:solidFill>
                <a:latin typeface="Tahoma" panose="020B0604030504040204" pitchFamily="34" charset="0"/>
                <a:ea typeface="Tahoma" panose="020B0604030504040204" pitchFamily="34" charset="0"/>
                <a:cs typeface="Tahoma" panose="020B0604030504040204" pitchFamily="34" charset="0"/>
              </a:rPr>
              <a:t>Costs associated with MRI Accidents</a:t>
            </a:r>
            <a:endParaRPr lang="en-GB"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395536" y="1916832"/>
            <a:ext cx="8568952" cy="4524315"/>
          </a:xfrm>
          <a:prstGeom prst="rect">
            <a:avLst/>
          </a:prstGeom>
          <a:noFill/>
        </p:spPr>
        <p:txBody>
          <a:bodyPr wrap="square" rtlCol="0">
            <a:spAutoFit/>
          </a:bodyPr>
          <a:lstStyle/>
          <a:p>
            <a:r>
              <a:rPr lang="en-GB" sz="2400" dirty="0">
                <a:latin typeface="Tahoma" panose="020B0604030504040204" pitchFamily="34" charset="0"/>
                <a:ea typeface="Tahoma" panose="020B0604030504040204" pitchFamily="34" charset="0"/>
                <a:cs typeface="Tahoma" panose="020B0604030504040204" pitchFamily="34" charset="0"/>
              </a:rPr>
              <a:t>The costs associated with such an MRI accident irrespective of any liability for injury or death to a patient or staff member can be variable and expensive. Typical costs can include all or a combination of the following </a:t>
            </a:r>
            <a:r>
              <a:rPr lang="en-GB" sz="2400" dirty="0" smtClean="0">
                <a:latin typeface="Tahoma" panose="020B0604030504040204" pitchFamily="34" charset="0"/>
                <a:ea typeface="Tahoma" panose="020B0604030504040204" pitchFamily="34" charset="0"/>
                <a:cs typeface="Tahoma" panose="020B0604030504040204" pitchFamily="34" charset="0"/>
              </a:rPr>
              <a:t>elements;</a:t>
            </a:r>
          </a:p>
          <a:p>
            <a:pPr marL="342900" indent="-342900">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Displacement </a:t>
            </a:r>
            <a:r>
              <a:rPr lang="en-GB" sz="2400" dirty="0">
                <a:latin typeface="Tahoma" panose="020B0604030504040204" pitchFamily="34" charset="0"/>
                <a:ea typeface="Tahoma" panose="020B0604030504040204" pitchFamily="34" charset="0"/>
                <a:cs typeface="Tahoma" panose="020B0604030504040204" pitchFamily="34" charset="0"/>
              </a:rPr>
              <a:t>of the gradient coil—up to £</a:t>
            </a:r>
            <a:r>
              <a:rPr lang="en-GB" sz="2400" dirty="0" smtClean="0">
                <a:latin typeface="Tahoma" panose="020B0604030504040204" pitchFamily="34" charset="0"/>
                <a:ea typeface="Tahoma" panose="020B0604030504040204" pitchFamily="34" charset="0"/>
                <a:cs typeface="Tahoma" panose="020B0604030504040204" pitchFamily="34" charset="0"/>
              </a:rPr>
              <a:t>15,000.</a:t>
            </a:r>
          </a:p>
          <a:p>
            <a:pPr marL="342900" indent="-342900">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Replacement </a:t>
            </a:r>
            <a:r>
              <a:rPr lang="en-GB" sz="2400" dirty="0">
                <a:latin typeface="Tahoma" panose="020B0604030504040204" pitchFamily="34" charset="0"/>
                <a:ea typeface="Tahoma" panose="020B0604030504040204" pitchFamily="34" charset="0"/>
                <a:cs typeface="Tahoma" panose="020B0604030504040204" pitchFamily="34" charset="0"/>
              </a:rPr>
              <a:t>of the scanning table—up to £8,000. </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Refilling </a:t>
            </a:r>
            <a:r>
              <a:rPr lang="en-GB" sz="2400" dirty="0">
                <a:latin typeface="Tahoma" panose="020B0604030504040204" pitchFamily="34" charset="0"/>
                <a:ea typeface="Tahoma" panose="020B0604030504040204" pitchFamily="34" charset="0"/>
                <a:cs typeface="Tahoma" panose="020B0604030504040204" pitchFamily="34" charset="0"/>
              </a:rPr>
              <a:t>the scanner with helium—up to £10,000. </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400" dirty="0">
                <a:latin typeface="Tahoma" panose="020B0604030504040204" pitchFamily="34" charset="0"/>
                <a:ea typeface="Tahoma" panose="020B0604030504040204" pitchFamily="34" charset="0"/>
                <a:cs typeface="Tahoma" panose="020B0604030504040204" pitchFamily="34" charset="0"/>
              </a:rPr>
              <a:t>R</a:t>
            </a:r>
            <a:r>
              <a:rPr lang="en-GB" sz="2400" dirty="0" smtClean="0">
                <a:latin typeface="Tahoma" panose="020B0604030504040204" pitchFamily="34" charset="0"/>
                <a:ea typeface="Tahoma" panose="020B0604030504040204" pitchFamily="34" charset="0"/>
                <a:cs typeface="Tahoma" panose="020B0604030504040204" pitchFamily="34" charset="0"/>
              </a:rPr>
              <a:t>eplacement </a:t>
            </a:r>
            <a:r>
              <a:rPr lang="en-GB" sz="2400" dirty="0">
                <a:latin typeface="Tahoma" panose="020B0604030504040204" pitchFamily="34" charset="0"/>
                <a:ea typeface="Tahoma" panose="020B0604030504040204" pitchFamily="34" charset="0"/>
                <a:cs typeface="Tahoma" panose="020B0604030504040204" pitchFamily="34" charset="0"/>
              </a:rPr>
              <a:t>service on an emergency hire basis—up to £15,000 </a:t>
            </a:r>
            <a:r>
              <a:rPr lang="en-GB" sz="2400" dirty="0" smtClean="0">
                <a:latin typeface="Tahoma" panose="020B0604030504040204" pitchFamily="34" charset="0"/>
                <a:ea typeface="Tahoma" panose="020B0604030504040204" pitchFamily="34" charset="0"/>
                <a:cs typeface="Tahoma" panose="020B0604030504040204" pitchFamily="34" charset="0"/>
              </a:rPr>
              <a:t>(approx. </a:t>
            </a:r>
            <a:r>
              <a:rPr lang="en-GB" sz="2400" dirty="0">
                <a:latin typeface="Tahoma" panose="020B0604030504040204" pitchFamily="34" charset="0"/>
                <a:ea typeface="Tahoma" panose="020B0604030504040204" pitchFamily="34" charset="0"/>
                <a:cs typeface="Tahoma" panose="020B0604030504040204" pitchFamily="34" charset="0"/>
              </a:rPr>
              <a:t>cost of </a:t>
            </a:r>
            <a:r>
              <a:rPr lang="en-GB" sz="2400" dirty="0" smtClean="0">
                <a:latin typeface="Tahoma" panose="020B0604030504040204" pitchFamily="34" charset="0"/>
                <a:ea typeface="Tahoma" panose="020B0604030504040204" pitchFamily="34" charset="0"/>
                <a:cs typeface="Tahoma" panose="020B0604030504040204" pitchFamily="34" charset="0"/>
              </a:rPr>
              <a:t>£3,000/day).</a:t>
            </a:r>
          </a:p>
          <a:p>
            <a:endParaRPr lang="en-GB" sz="2400" dirty="0" smtClean="0">
              <a:latin typeface="Tahoma" panose="020B0604030504040204" pitchFamily="34" charset="0"/>
              <a:ea typeface="Tahoma" panose="020B0604030504040204" pitchFamily="34" charset="0"/>
              <a:cs typeface="Tahoma" panose="020B0604030504040204" pitchFamily="34" charset="0"/>
            </a:endParaRPr>
          </a:p>
          <a:p>
            <a:r>
              <a:rPr lang="en-GB" sz="2400" dirty="0" smtClean="0">
                <a:latin typeface="Tahoma" panose="020B0604030504040204" pitchFamily="34" charset="0"/>
                <a:ea typeface="Tahoma" panose="020B0604030504040204" pitchFamily="34" charset="0"/>
                <a:cs typeface="Tahoma" panose="020B0604030504040204" pitchFamily="34" charset="0"/>
              </a:rPr>
              <a:t>Typical total cost to trust of up to £48,000 in repair and service charges only.</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0525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79434947"/>
              </p:ext>
            </p:extLst>
          </p:nvPr>
        </p:nvGraphicFramePr>
        <p:xfrm>
          <a:off x="539550" y="2674938"/>
          <a:ext cx="8208912" cy="2296160"/>
        </p:xfrm>
        <a:graphic>
          <a:graphicData uri="http://schemas.openxmlformats.org/drawingml/2006/table">
            <a:tbl>
              <a:tblPr firstRow="1" bandRow="1">
                <a:tableStyleId>{073A0DAA-6AF3-43AB-8588-CEC1D06C72B9}</a:tableStyleId>
              </a:tblPr>
              <a:tblGrid>
                <a:gridCol w="2052228"/>
                <a:gridCol w="2052228"/>
                <a:gridCol w="2052228"/>
                <a:gridCol w="2052228"/>
              </a:tblGrid>
              <a:tr h="370840">
                <a:tc>
                  <a:txBody>
                    <a:bodyPr/>
                    <a:lstStyle/>
                    <a:p>
                      <a:r>
                        <a:rPr lang="en-GB" dirty="0" smtClean="0"/>
                        <a:t>Size</a:t>
                      </a:r>
                      <a:endParaRPr lang="en-GB" dirty="0"/>
                    </a:p>
                  </a:txBody>
                  <a:tcPr anchor="ctr" anchorCtr="1"/>
                </a:tc>
                <a:tc>
                  <a:txBody>
                    <a:bodyPr/>
                    <a:lstStyle/>
                    <a:p>
                      <a:r>
                        <a:rPr lang="en-GB" dirty="0" smtClean="0"/>
                        <a:t>Gas Content (L)</a:t>
                      </a:r>
                      <a:endParaRPr lang="en-GB" dirty="0"/>
                    </a:p>
                  </a:txBody>
                  <a:tcPr anchor="ctr" anchorCtr="1"/>
                </a:tc>
                <a:tc>
                  <a:txBody>
                    <a:bodyPr/>
                    <a:lstStyle/>
                    <a:p>
                      <a:r>
                        <a:rPr lang="en-GB" dirty="0" smtClean="0"/>
                        <a:t>Water Content (L)</a:t>
                      </a:r>
                      <a:endParaRPr lang="en-GB" dirty="0"/>
                    </a:p>
                  </a:txBody>
                  <a:tcPr anchor="ctr" anchorCtr="1"/>
                </a:tc>
                <a:tc>
                  <a:txBody>
                    <a:bodyPr/>
                    <a:lstStyle/>
                    <a:p>
                      <a:r>
                        <a:rPr lang="en-GB" dirty="0" smtClean="0"/>
                        <a:t>Construction</a:t>
                      </a:r>
                      <a:endParaRPr lang="en-GB" dirty="0"/>
                    </a:p>
                  </a:txBody>
                  <a:tcPr anchor="ctr" anchorCtr="1"/>
                </a:tc>
              </a:tr>
              <a:tr h="370840">
                <a:tc>
                  <a:txBody>
                    <a:bodyPr/>
                    <a:lstStyle/>
                    <a:p>
                      <a:r>
                        <a:rPr lang="en-GB" dirty="0" smtClean="0"/>
                        <a:t>AZ</a:t>
                      </a:r>
                      <a:endParaRPr lang="en-GB" dirty="0"/>
                    </a:p>
                  </a:txBody>
                  <a:tcPr anchor="ctr" anchorCtr="1"/>
                </a:tc>
                <a:tc>
                  <a:txBody>
                    <a:bodyPr/>
                    <a:lstStyle/>
                    <a:p>
                      <a:r>
                        <a:rPr lang="en-GB" dirty="0" smtClean="0"/>
                        <a:t>170</a:t>
                      </a:r>
                      <a:endParaRPr lang="en-GB" dirty="0"/>
                    </a:p>
                  </a:txBody>
                  <a:tcPr anchor="ctr" anchorCtr="1"/>
                </a:tc>
                <a:tc>
                  <a:txBody>
                    <a:bodyPr/>
                    <a:lstStyle/>
                    <a:p>
                      <a:r>
                        <a:rPr lang="en-GB" dirty="0" smtClean="0"/>
                        <a:t>1.2</a:t>
                      </a:r>
                      <a:endParaRPr lang="en-GB" dirty="0"/>
                    </a:p>
                  </a:txBody>
                  <a:tcPr anchor="ctr" anchorCtr="1"/>
                </a:tc>
                <a:tc>
                  <a:txBody>
                    <a:bodyPr/>
                    <a:lstStyle/>
                    <a:p>
                      <a:r>
                        <a:rPr lang="en-GB" dirty="0" smtClean="0"/>
                        <a:t>Aluminium</a:t>
                      </a:r>
                      <a:endParaRPr lang="en-GB" dirty="0"/>
                    </a:p>
                  </a:txBody>
                  <a:tcPr anchor="ctr" anchorCtr="1"/>
                </a:tc>
              </a:tr>
              <a:tr h="370840">
                <a:tc>
                  <a:txBody>
                    <a:bodyPr/>
                    <a:lstStyle/>
                    <a:p>
                      <a:r>
                        <a:rPr lang="en-GB" dirty="0" smtClean="0"/>
                        <a:t>ZA</a:t>
                      </a:r>
                      <a:endParaRPr lang="en-GB" dirty="0"/>
                    </a:p>
                  </a:txBody>
                  <a:tcPr anchor="ctr" anchorCtr="1"/>
                </a:tc>
                <a:tc>
                  <a:txBody>
                    <a:bodyPr/>
                    <a:lstStyle/>
                    <a:p>
                      <a:r>
                        <a:rPr lang="en-GB" dirty="0" smtClean="0"/>
                        <a:t>300</a:t>
                      </a:r>
                      <a:endParaRPr lang="en-GB" dirty="0"/>
                    </a:p>
                  </a:txBody>
                  <a:tcPr anchor="ctr" anchorCtr="1"/>
                </a:tc>
                <a:tc>
                  <a:txBody>
                    <a:bodyPr/>
                    <a:lstStyle/>
                    <a:p>
                      <a:r>
                        <a:rPr lang="en-GB" dirty="0" smtClean="0"/>
                        <a:t>1.0</a:t>
                      </a:r>
                      <a:endParaRPr lang="en-GB" dirty="0"/>
                    </a:p>
                  </a:txBody>
                  <a:tcPr anchor="ctr" anchorCtr="1"/>
                </a:tc>
                <a:tc>
                  <a:txBody>
                    <a:bodyPr/>
                    <a:lstStyle/>
                    <a:p>
                      <a:r>
                        <a:rPr lang="en-GB" dirty="0" smtClean="0"/>
                        <a:t>Aluminium (Carbon fibre hoop wrapped)</a:t>
                      </a:r>
                      <a:endParaRPr lang="en-GB" dirty="0"/>
                    </a:p>
                  </a:txBody>
                  <a:tcPr anchor="ctr" anchorCtr="1"/>
                </a:tc>
              </a:tr>
              <a:tr h="370840">
                <a:tc>
                  <a:txBody>
                    <a:bodyPr/>
                    <a:lstStyle/>
                    <a:p>
                      <a:r>
                        <a:rPr lang="en-GB" dirty="0" smtClean="0"/>
                        <a:t>CD</a:t>
                      </a:r>
                      <a:endParaRPr lang="en-GB" dirty="0"/>
                    </a:p>
                  </a:txBody>
                  <a:tcPr anchor="ctr" anchorCtr="1"/>
                </a:tc>
                <a:tc>
                  <a:txBody>
                    <a:bodyPr/>
                    <a:lstStyle/>
                    <a:p>
                      <a:r>
                        <a:rPr lang="en-GB" dirty="0" smtClean="0"/>
                        <a:t>460</a:t>
                      </a:r>
                      <a:endParaRPr lang="en-GB" dirty="0"/>
                    </a:p>
                  </a:txBody>
                  <a:tcPr anchor="ctr" anchorCtr="1"/>
                </a:tc>
                <a:tc>
                  <a:txBody>
                    <a:bodyPr/>
                    <a:lstStyle/>
                    <a:p>
                      <a:r>
                        <a:rPr lang="en-GB" dirty="0" smtClean="0"/>
                        <a:t>2.0</a:t>
                      </a:r>
                      <a:endParaRPr lang="en-GB" dirty="0"/>
                    </a:p>
                  </a:txBody>
                  <a:tcPr anchor="ctr" anchorCtr="1"/>
                </a:tc>
                <a:tc>
                  <a:txBody>
                    <a:bodyPr/>
                    <a:lstStyle/>
                    <a:p>
                      <a:r>
                        <a:rPr lang="en-GB" dirty="0" smtClean="0"/>
                        <a:t>Aluminium (Kevlar hoop wrapped)</a:t>
                      </a:r>
                      <a:endParaRPr lang="en-GB" dirty="0"/>
                    </a:p>
                  </a:txBody>
                  <a:tcPr anchor="ctr" anchorCtr="1"/>
                </a:tc>
              </a:tr>
            </a:tbl>
          </a:graphicData>
        </a:graphic>
      </p:graphicFrame>
      <p:sp>
        <p:nvSpPr>
          <p:cNvPr id="3" name="Title 2"/>
          <p:cNvSpPr>
            <a:spLocks noGrp="1"/>
          </p:cNvSpPr>
          <p:nvPr>
            <p:ph type="title"/>
          </p:nvPr>
        </p:nvSpPr>
        <p:spPr/>
        <p:txBody>
          <a:bodyPr>
            <a:normAutofit/>
          </a:bodyPr>
          <a:lstStyle/>
          <a:p>
            <a:r>
              <a:rPr lang="en-GB" sz="3600" dirty="0" smtClean="0">
                <a:solidFill>
                  <a:schemeClr val="tx1"/>
                </a:solidFill>
                <a:latin typeface="Tahoma" panose="020B0604030504040204" pitchFamily="34" charset="0"/>
                <a:ea typeface="Tahoma" panose="020B0604030504040204" pitchFamily="34" charset="0"/>
                <a:cs typeface="Tahoma" panose="020B0604030504040204" pitchFamily="34" charset="0"/>
              </a:rPr>
              <a:t>Aluminium Cylinders</a:t>
            </a:r>
            <a:endParaRPr lang="en-GB"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23535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514" y="-631751"/>
            <a:ext cx="13301337" cy="7478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4934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930432"/>
          </a:xfrm>
        </p:spPr>
        <p:txBody>
          <a:bodyPr>
            <a:normAutofit/>
          </a:bodyPr>
          <a:lstStyle/>
          <a:p>
            <a:r>
              <a:rPr lang="en-GB" sz="3600" dirty="0" smtClean="0">
                <a:solidFill>
                  <a:schemeClr val="tx1"/>
                </a:solidFill>
                <a:latin typeface="Tahoma" panose="020B0604030504040204" pitchFamily="34" charset="0"/>
                <a:ea typeface="Tahoma" panose="020B0604030504040204" pitchFamily="34" charset="0"/>
                <a:cs typeface="Tahoma" panose="020B0604030504040204" pitchFamily="34" charset="0"/>
              </a:rPr>
              <a:t>Fires</a:t>
            </a:r>
            <a:endParaRPr lang="en-GB"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67544" y="1988840"/>
            <a:ext cx="8280920" cy="4713387"/>
          </a:xfrm>
        </p:spPr>
        <p:txBody>
          <a:bodyPr>
            <a:normAutofit lnSpcReduction="10000"/>
          </a:bodyPr>
          <a:lstStyle/>
          <a:p>
            <a:pPr>
              <a:buBlip>
                <a:blip r:embed="rId2"/>
              </a:buBlip>
            </a:pPr>
            <a:r>
              <a:rPr lang="en-GB" dirty="0" smtClean="0">
                <a:solidFill>
                  <a:schemeClr val="tx1"/>
                </a:solidFill>
                <a:latin typeface="Tahoma" panose="020B0604030504040204" pitchFamily="34" charset="0"/>
                <a:ea typeface="Tahoma" panose="020B0604030504040204" pitchFamily="34" charset="0"/>
                <a:cs typeface="Tahoma" panose="020B0604030504040204" pitchFamily="34" charset="0"/>
              </a:rPr>
              <a:t>DH figures from 2004/5 show 224 fires across the NHS as a whole were started by smoking. Anecdotal evidence suggests the smoking ban initially exacerbated the problem by driving smokers into out of the way areas for a crafty fag.</a:t>
            </a:r>
          </a:p>
          <a:p>
            <a:pPr>
              <a:buBlip>
                <a:blip r:embed="rId2"/>
              </a:buBlip>
            </a:pPr>
            <a:r>
              <a:rPr lang="en-GB" dirty="0" smtClean="0">
                <a:solidFill>
                  <a:schemeClr val="tx1"/>
                </a:solidFill>
                <a:latin typeface="Tahoma" panose="020B0604030504040204" pitchFamily="34" charset="0"/>
                <a:ea typeface="Tahoma" panose="020B0604030504040204" pitchFamily="34" charset="0"/>
                <a:cs typeface="Tahoma" panose="020B0604030504040204" pitchFamily="34" charset="0"/>
              </a:rPr>
              <a:t>1994 </a:t>
            </a:r>
            <a:r>
              <a:rPr lang="en-GB"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Ruchill</a:t>
            </a:r>
            <a:r>
              <a:rPr lang="en-GB" dirty="0" smtClean="0">
                <a:solidFill>
                  <a:schemeClr val="tx1"/>
                </a:solidFill>
                <a:latin typeface="Tahoma" panose="020B0604030504040204" pitchFamily="34" charset="0"/>
                <a:ea typeface="Tahoma" panose="020B0604030504040204" pitchFamily="34" charset="0"/>
                <a:cs typeface="Tahoma" panose="020B0604030504040204" pitchFamily="34" charset="0"/>
              </a:rPr>
              <a:t> Hospital Glasgow. Patient dies in flash fire caused after he removed his oxygen mask to light up. </a:t>
            </a:r>
          </a:p>
          <a:p>
            <a:pPr>
              <a:buBlip>
                <a:blip r:embed="rId2"/>
              </a:buBlip>
            </a:pPr>
            <a:r>
              <a:rPr lang="en-GB" dirty="0" smtClean="0">
                <a:solidFill>
                  <a:schemeClr val="tx1"/>
                </a:solidFill>
                <a:latin typeface="Tahoma" panose="020B0604030504040204" pitchFamily="34" charset="0"/>
                <a:ea typeface="Tahoma" panose="020B0604030504040204" pitchFamily="34" charset="0"/>
                <a:cs typeface="Tahoma" panose="020B0604030504040204" pitchFamily="34" charset="0"/>
              </a:rPr>
              <a:t>2002 Warrington </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G</a:t>
            </a:r>
            <a:r>
              <a:rPr lang="en-GB" dirty="0" smtClean="0">
                <a:solidFill>
                  <a:schemeClr val="tx1"/>
                </a:solidFill>
                <a:latin typeface="Tahoma" panose="020B0604030504040204" pitchFamily="34" charset="0"/>
                <a:ea typeface="Tahoma" panose="020B0604030504040204" pitchFamily="34" charset="0"/>
                <a:cs typeface="Tahoma" panose="020B0604030504040204" pitchFamily="34" charset="0"/>
              </a:rPr>
              <a:t>eneral Hospital. Surgical ward gutted and 90 patients evacuated after accidental fire started by cigarette.</a:t>
            </a:r>
          </a:p>
          <a:p>
            <a:pPr>
              <a:buBlip>
                <a:blip r:embed="rId2"/>
              </a:buBlip>
            </a:pPr>
            <a:r>
              <a:rPr lang="en-GB" dirty="0" smtClean="0">
                <a:solidFill>
                  <a:schemeClr val="tx1"/>
                </a:solidFill>
                <a:latin typeface="Tahoma" panose="020B0604030504040204" pitchFamily="34" charset="0"/>
                <a:ea typeface="Tahoma" panose="020B0604030504040204" pitchFamily="34" charset="0"/>
                <a:cs typeface="Tahoma" panose="020B0604030504040204" pitchFamily="34" charset="0"/>
              </a:rPr>
              <a:t> 2008 Glasgow. Patient miraculously suffers only minor burns after setting his oxygen nasal cannula set alight while smoking. </a:t>
            </a: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77158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930432"/>
          </a:xfrm>
        </p:spPr>
        <p:txBody>
          <a:bodyPr>
            <a:normAutofit/>
          </a:bodyPr>
          <a:lstStyle/>
          <a:p>
            <a:r>
              <a:rPr lang="en-GB" sz="3600" dirty="0" smtClean="0">
                <a:solidFill>
                  <a:schemeClr val="tx1"/>
                </a:solidFill>
                <a:latin typeface="Tahoma" panose="020B0604030504040204" pitchFamily="34" charset="0"/>
                <a:ea typeface="Tahoma" panose="020B0604030504040204" pitchFamily="34" charset="0"/>
                <a:cs typeface="Tahoma" panose="020B0604030504040204" pitchFamily="34" charset="0"/>
              </a:rPr>
              <a:t>Fires – Other Problems</a:t>
            </a:r>
            <a:endParaRPr lang="en-GB"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67544" y="2564904"/>
            <a:ext cx="8280920" cy="3561259"/>
          </a:xfrm>
        </p:spPr>
        <p:txBody>
          <a:bodyPr>
            <a:normAutofit/>
          </a:bodyPr>
          <a:lstStyle/>
          <a:p>
            <a:pPr>
              <a:buBlip>
                <a:blip r:embed="rId2"/>
              </a:buBlip>
            </a:pPr>
            <a:r>
              <a:rPr lang="en-GB" dirty="0" smtClean="0">
                <a:solidFill>
                  <a:schemeClr val="tx1"/>
                </a:solidFill>
                <a:latin typeface="Tahoma" panose="020B0604030504040204" pitchFamily="34" charset="0"/>
                <a:ea typeface="Tahoma" panose="020B0604030504040204" pitchFamily="34" charset="0"/>
                <a:cs typeface="Tahoma" panose="020B0604030504040204" pitchFamily="34" charset="0"/>
              </a:rPr>
              <a:t>Removal of oxygen face mask and placing it on the bedding or pillow wastes medical gas, reduces treatment effectiveness and saturates bedding with oxygen making it highly flammable – resuscitation fires from defibrillator</a:t>
            </a:r>
          </a:p>
          <a:p>
            <a:pPr>
              <a:buBlip>
                <a:blip r:embed="rId2"/>
              </a:buBlip>
            </a:pPr>
            <a:r>
              <a:rPr lang="en-GB" dirty="0" smtClean="0">
                <a:solidFill>
                  <a:schemeClr val="tx1"/>
                </a:solidFill>
                <a:latin typeface="Tahoma" panose="020B0604030504040204" pitchFamily="34" charset="0"/>
                <a:ea typeface="Tahoma" panose="020B0604030504040204" pitchFamily="34" charset="0"/>
                <a:cs typeface="Tahoma" panose="020B0604030504040204" pitchFamily="34" charset="0"/>
              </a:rPr>
              <a:t>Hoarding of cylinders in ward storage cupboards etc. (when piped oxygen is available) is storing up problems in case of a fire.</a:t>
            </a:r>
          </a:p>
          <a:p>
            <a:pPr marL="0" indent="0">
              <a:buNone/>
            </a:pP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69347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3267" y="-819472"/>
            <a:ext cx="14447915" cy="8122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5780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916832"/>
            <a:ext cx="8568951" cy="4680520"/>
          </a:xfrm>
        </p:spPr>
        <p:txBody>
          <a:bodyPr>
            <a:normAutofit/>
          </a:bodyPr>
          <a:lstStyle/>
          <a:p>
            <a:pPr>
              <a:buBlip>
                <a:blip r:embed="rId2"/>
              </a:buBlip>
            </a:pPr>
            <a:r>
              <a:rPr lang="en-GB" dirty="0" smtClean="0">
                <a:solidFill>
                  <a:schemeClr val="tx1"/>
                </a:solidFill>
                <a:latin typeface="Tahoma" panose="020B0604030504040204" pitchFamily="34" charset="0"/>
                <a:ea typeface="Tahoma" panose="020B0604030504040204" pitchFamily="34" charset="0"/>
                <a:cs typeface="Tahoma" panose="020B0604030504040204" pitchFamily="34" charset="0"/>
              </a:rPr>
              <a:t>Cylinders are used when piped gas is available, which is much cheaper. Note the price of gas per unit volume increases as cylinder size decreases.</a:t>
            </a:r>
          </a:p>
          <a:p>
            <a:pPr>
              <a:buBlip>
                <a:blip r:embed="rId2"/>
              </a:buBlip>
            </a:pPr>
            <a:r>
              <a:rPr lang="en-GB"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Flowmeters</a:t>
            </a:r>
            <a:r>
              <a:rPr lang="en-GB" dirty="0" smtClean="0">
                <a:solidFill>
                  <a:schemeClr val="tx1"/>
                </a:solidFill>
                <a:latin typeface="Tahoma" panose="020B0604030504040204" pitchFamily="34" charset="0"/>
                <a:ea typeface="Tahoma" panose="020B0604030504040204" pitchFamily="34" charset="0"/>
                <a:cs typeface="Tahoma" panose="020B0604030504040204" pitchFamily="34" charset="0"/>
              </a:rPr>
              <a:t> left open on piped gas supply. Aside from the fire risk in the case of oxygen, there is a cost associated with this wastage. A survey of piped gas usage in Colchester General Hospital in 2006 found piped oxygen being wasted at a rate of 102L/min. </a:t>
            </a:r>
          </a:p>
          <a:p>
            <a:pPr>
              <a:buBlip>
                <a:blip r:embed="rId2"/>
              </a:buBlip>
            </a:pPr>
            <a:r>
              <a:rPr lang="en-GB" dirty="0" smtClean="0">
                <a:solidFill>
                  <a:schemeClr val="tx1"/>
                </a:solidFill>
                <a:latin typeface="Tahoma" panose="020B0604030504040204" pitchFamily="34" charset="0"/>
                <a:ea typeface="Tahoma" panose="020B0604030504040204" pitchFamily="34" charset="0"/>
                <a:cs typeface="Tahoma" panose="020B0604030504040204" pitchFamily="34" charset="0"/>
              </a:rPr>
              <a:t>While that doesn’t sound much it adds up to 146,880L/day or 16% of the total daily usage of piped oxygen at that time at Colchester. Put another way this was 1 day’s supply of oxygen per week wasted.</a:t>
            </a: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le 2"/>
          <p:cNvSpPr>
            <a:spLocks noGrp="1"/>
          </p:cNvSpPr>
          <p:nvPr>
            <p:ph type="title"/>
          </p:nvPr>
        </p:nvSpPr>
        <p:spPr/>
        <p:txBody>
          <a:bodyPr>
            <a:normAutofit/>
          </a:bodyPr>
          <a:lstStyle/>
          <a:p>
            <a:r>
              <a:rPr lang="en-GB" sz="3600" dirty="0" smtClean="0">
                <a:solidFill>
                  <a:schemeClr val="tx1"/>
                </a:solidFill>
                <a:latin typeface="Tahoma" panose="020B0604030504040204" pitchFamily="34" charset="0"/>
                <a:ea typeface="Tahoma" panose="020B0604030504040204" pitchFamily="34" charset="0"/>
                <a:cs typeface="Tahoma" panose="020B0604030504040204" pitchFamily="34" charset="0"/>
              </a:rPr>
              <a:t>Wastage of Medical Gases</a:t>
            </a:r>
            <a:endParaRPr lang="en-GB"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14838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93574" y="2060848"/>
            <a:ext cx="6470913" cy="4797152"/>
          </a:xfrm>
        </p:spPr>
        <p:txBody>
          <a:bodyPr>
            <a:normAutofit fontScale="62500" lnSpcReduction="20000"/>
          </a:bodyPr>
          <a:lstStyle/>
          <a:p>
            <a:pPr>
              <a:buBlip>
                <a:blip r:embed="rId2"/>
              </a:buBlip>
            </a:pPr>
            <a:r>
              <a:rPr lang="en-GB" sz="3800" dirty="0" err="1">
                <a:solidFill>
                  <a:schemeClr val="tx1"/>
                </a:solidFill>
                <a:latin typeface="Tahoma" panose="020B0604030504040204" pitchFamily="34" charset="0"/>
                <a:ea typeface="Tahoma" panose="020B0604030504040204" pitchFamily="34" charset="0"/>
                <a:cs typeface="Tahoma" panose="020B0604030504040204" pitchFamily="34" charset="0"/>
              </a:rPr>
              <a:t>Entonox</a:t>
            </a:r>
            <a:r>
              <a:rPr lang="en-GB" sz="38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GB" sz="3800" dirty="0">
                <a:solidFill>
                  <a:schemeClr val="tx1"/>
                </a:solidFill>
                <a:latin typeface="Tahoma" panose="020B0604030504040204" pitchFamily="34" charset="0"/>
                <a:ea typeface="Tahoma" panose="020B0604030504040204" pitchFamily="34" charset="0"/>
                <a:cs typeface="Tahoma" panose="020B0604030504040204" pitchFamily="34" charset="0"/>
              </a:rPr>
              <a:t> is a 50/50 mix of nitrous oxide and oxygen combined in the same high pressure cylinder</a:t>
            </a:r>
            <a:r>
              <a:rPr lang="en-GB" sz="38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pPr>
              <a:buBlip>
                <a:blip r:embed="rId2"/>
              </a:buBlip>
            </a:pPr>
            <a:r>
              <a:rPr lang="en-GB" sz="3800" dirty="0">
                <a:solidFill>
                  <a:schemeClr val="tx1"/>
                </a:solidFill>
                <a:latin typeface="Tahoma" panose="020B0604030504040204" pitchFamily="34" charset="0"/>
                <a:ea typeface="Tahoma" panose="020B0604030504040204" pitchFamily="34" charset="0"/>
                <a:cs typeface="Tahoma" panose="020B0604030504040204" pitchFamily="34" charset="0"/>
              </a:rPr>
              <a:t>This does have a bearing on the storage requirements for </a:t>
            </a:r>
            <a:r>
              <a:rPr lang="en-GB" sz="3800" dirty="0" err="1">
                <a:solidFill>
                  <a:schemeClr val="tx1"/>
                </a:solidFill>
                <a:latin typeface="Tahoma" panose="020B0604030504040204" pitchFamily="34" charset="0"/>
                <a:ea typeface="Tahoma" panose="020B0604030504040204" pitchFamily="34" charset="0"/>
                <a:cs typeface="Tahoma" panose="020B0604030504040204" pitchFamily="34" charset="0"/>
              </a:rPr>
              <a:t>Entonox</a:t>
            </a:r>
            <a:r>
              <a:rPr lang="en-GB" sz="38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GB" sz="3800" dirty="0">
                <a:solidFill>
                  <a:schemeClr val="tx1"/>
                </a:solidFill>
                <a:latin typeface="Tahoma" panose="020B0604030504040204" pitchFamily="34" charset="0"/>
                <a:ea typeface="Tahoma" panose="020B0604030504040204" pitchFamily="34" charset="0"/>
                <a:cs typeface="Tahoma" panose="020B0604030504040204" pitchFamily="34" charset="0"/>
              </a:rPr>
              <a:t> as the two gases will start to separate out at low temperatures (below 4°C</a:t>
            </a:r>
            <a:r>
              <a:rPr lang="en-GB" sz="38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pPr>
              <a:buBlip>
                <a:blip r:embed="rId2"/>
              </a:buBlip>
            </a:pPr>
            <a:r>
              <a:rPr lang="en-GB" sz="3800" dirty="0" err="1">
                <a:solidFill>
                  <a:schemeClr val="tx1"/>
                </a:solidFill>
                <a:latin typeface="Tahoma" panose="020B0604030504040204" pitchFamily="34" charset="0"/>
                <a:ea typeface="Tahoma" panose="020B0604030504040204" pitchFamily="34" charset="0"/>
                <a:cs typeface="Tahoma" panose="020B0604030504040204" pitchFamily="34" charset="0"/>
              </a:rPr>
              <a:t>Entonox</a:t>
            </a:r>
            <a:r>
              <a:rPr lang="en-GB" sz="38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GB" sz="3800" dirty="0">
                <a:solidFill>
                  <a:schemeClr val="tx1"/>
                </a:solidFill>
                <a:latin typeface="Tahoma" panose="020B0604030504040204" pitchFamily="34" charset="0"/>
                <a:ea typeface="Tahoma" panose="020B0604030504040204" pitchFamily="34" charset="0"/>
                <a:cs typeface="Tahoma" panose="020B0604030504040204" pitchFamily="34" charset="0"/>
              </a:rPr>
              <a:t> cylinders should be maintained at a temperature above 10°C for at least 24 hours before use (and if D size or smaller stored horizontally</a:t>
            </a:r>
            <a:r>
              <a:rPr lang="en-GB" sz="3800" dirty="0" smtClean="0">
                <a:solidFill>
                  <a:schemeClr val="tx1"/>
                </a:solidFill>
                <a:latin typeface="Tahoma" panose="020B0604030504040204" pitchFamily="34" charset="0"/>
                <a:ea typeface="Tahoma" panose="020B0604030504040204" pitchFamily="34" charset="0"/>
                <a:cs typeface="Tahoma" panose="020B0604030504040204" pitchFamily="34" charset="0"/>
              </a:rPr>
              <a:t>). Remixing of the 2 gases can be achieved after warming the cylinders if they are subjected to cold temperatures.</a:t>
            </a: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le 2"/>
          <p:cNvSpPr>
            <a:spLocks noGrp="1"/>
          </p:cNvSpPr>
          <p:nvPr>
            <p:ph type="title"/>
          </p:nvPr>
        </p:nvSpPr>
        <p:spPr>
          <a:xfrm>
            <a:off x="467544" y="188640"/>
            <a:ext cx="8229600" cy="1252728"/>
          </a:xfrm>
        </p:spPr>
        <p:txBody>
          <a:bodyPr>
            <a:normAutofit/>
          </a:bodyPr>
          <a:lstStyle/>
          <a:p>
            <a:r>
              <a:rPr lang="en-GB" sz="3600" dirty="0" smtClean="0">
                <a:solidFill>
                  <a:schemeClr val="tx1"/>
                </a:solidFill>
                <a:latin typeface="Tahoma" panose="020B0604030504040204" pitchFamily="34" charset="0"/>
                <a:ea typeface="Tahoma" panose="020B0604030504040204" pitchFamily="34" charset="0"/>
                <a:cs typeface="Tahoma" panose="020B0604030504040204" pitchFamily="34" charset="0"/>
              </a:rPr>
              <a:t>Cylinder Storage Issues - </a:t>
            </a:r>
            <a:r>
              <a:rPr lang="en-GB" sz="3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Entonox</a:t>
            </a:r>
            <a:r>
              <a:rPr lang="en-GB" sz="3600" baseline="300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GB" sz="3600" baseline="30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59" y="2060848"/>
            <a:ext cx="2397716"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319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93252" y="2852936"/>
            <a:ext cx="6171235" cy="3312368"/>
          </a:xfrm>
        </p:spPr>
        <p:txBody>
          <a:bodyPr/>
          <a:lstStyle/>
          <a:p>
            <a:pPr>
              <a:buBlip>
                <a:blip r:embed="rId2"/>
              </a:buBlip>
            </a:pPr>
            <a:r>
              <a:rPr lang="en-GB" dirty="0" smtClean="0">
                <a:solidFill>
                  <a:schemeClr val="tx1"/>
                </a:solidFill>
                <a:latin typeface="Tahoma" panose="020B0604030504040204" pitchFamily="34" charset="0"/>
                <a:ea typeface="Tahoma" panose="020B0604030504040204" pitchFamily="34" charset="0"/>
                <a:cs typeface="Tahoma" panose="020B0604030504040204" pitchFamily="34" charset="0"/>
              </a:rPr>
              <a:t>Are </a:t>
            </a:r>
            <a:r>
              <a:rPr lang="en-GB" dirty="0" err="1">
                <a:solidFill>
                  <a:schemeClr val="tx1"/>
                </a:solidFill>
                <a:latin typeface="Tahoma" panose="020B0604030504040204" pitchFamily="34" charset="0"/>
                <a:ea typeface="Tahoma" panose="020B0604030504040204" pitchFamily="34" charset="0"/>
                <a:cs typeface="Tahoma" panose="020B0604030504040204" pitchFamily="34" charset="0"/>
              </a:rPr>
              <a:t>Entonox</a:t>
            </a:r>
            <a:r>
              <a:rPr lang="en-GB" baseline="300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 cylinder storage areas in your trust heated? </a:t>
            </a:r>
            <a:endParaRPr lang="en-GB"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buBlip>
                <a:blip r:embed="rId2"/>
              </a:buBlip>
            </a:pPr>
            <a:r>
              <a:rPr lang="en-GB" dirty="0" smtClean="0">
                <a:solidFill>
                  <a:schemeClr val="tx1"/>
                </a:solidFill>
                <a:latin typeface="Tahoma" panose="020B0604030504040204" pitchFamily="34" charset="0"/>
                <a:ea typeface="Tahoma" panose="020B0604030504040204" pitchFamily="34" charset="0"/>
                <a:cs typeface="Tahoma" panose="020B0604030504040204" pitchFamily="34" charset="0"/>
              </a:rPr>
              <a:t>There </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have also been increasing reports of theft of cylinders for nefarious partying purposes. How secure is your cylinder store?</a:t>
            </a:r>
          </a:p>
        </p:txBody>
      </p:sp>
      <p:sp>
        <p:nvSpPr>
          <p:cNvPr id="3" name="Title 2"/>
          <p:cNvSpPr>
            <a:spLocks noGrp="1"/>
          </p:cNvSpPr>
          <p:nvPr>
            <p:ph type="title"/>
          </p:nvPr>
        </p:nvSpPr>
        <p:spPr>
          <a:xfrm>
            <a:off x="467544" y="188640"/>
            <a:ext cx="8229600" cy="1252728"/>
          </a:xfrm>
        </p:spPr>
        <p:txBody>
          <a:bodyPr>
            <a:normAutofit/>
          </a:bodyPr>
          <a:lstStyle/>
          <a:p>
            <a:r>
              <a:rPr lang="en-GB" sz="3600" dirty="0" smtClean="0">
                <a:solidFill>
                  <a:schemeClr val="tx1"/>
                </a:solidFill>
                <a:latin typeface="Tahoma" panose="020B0604030504040204" pitchFamily="34" charset="0"/>
                <a:ea typeface="Tahoma" panose="020B0604030504040204" pitchFamily="34" charset="0"/>
                <a:cs typeface="Tahoma" panose="020B0604030504040204" pitchFamily="34" charset="0"/>
              </a:rPr>
              <a:t>Cylinder Storage Issues - </a:t>
            </a:r>
            <a:r>
              <a:rPr lang="en-GB" sz="3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Entonox</a:t>
            </a:r>
            <a:r>
              <a:rPr lang="en-GB" sz="3600" baseline="300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GB" sz="3600" baseline="30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060848"/>
            <a:ext cx="2397716"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20537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499</TotalTime>
  <Words>984</Words>
  <Application>Microsoft Office PowerPoint</Application>
  <PresentationFormat>On-screen Show (4:3)</PresentationFormat>
  <Paragraphs>61</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21</vt:i4>
      </vt:variant>
    </vt:vector>
  </HeadingPairs>
  <TitlesOfParts>
    <vt:vector size="22" baseType="lpstr">
      <vt:lpstr>Waveform</vt:lpstr>
      <vt:lpstr>PowerPoint Presentation</vt:lpstr>
      <vt:lpstr>Fires</vt:lpstr>
      <vt:lpstr>PowerPoint Presentation</vt:lpstr>
      <vt:lpstr>Fires</vt:lpstr>
      <vt:lpstr>Fires – Other Problems</vt:lpstr>
      <vt:lpstr>PowerPoint Presentation</vt:lpstr>
      <vt:lpstr>Wastage of Medical Gases</vt:lpstr>
      <vt:lpstr>Cylinder Storage Issues - Entonox®</vt:lpstr>
      <vt:lpstr>Cylinder Storage Issues - Entonox®</vt:lpstr>
      <vt:lpstr>Cylinder Storage Issues - Safety</vt:lpstr>
      <vt:lpstr>Cylinder Storage Issues - Safety</vt:lpstr>
      <vt:lpstr>Cylinder Storage Issues - Safety</vt:lpstr>
      <vt:lpstr>And Finally…..</vt:lpstr>
      <vt:lpstr>PowerPoint Presentation</vt:lpstr>
      <vt:lpstr>PowerPoint Presentation</vt:lpstr>
      <vt:lpstr>PowerPoint Presentation</vt:lpstr>
      <vt:lpstr>PowerPoint Presentation</vt:lpstr>
      <vt:lpstr>PowerPoint Presentation</vt:lpstr>
      <vt:lpstr>PowerPoint Presentation</vt:lpstr>
      <vt:lpstr>Costs associated with MRI Accidents</vt:lpstr>
      <vt:lpstr>Aluminium Cylinders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Lowe Robert (NSFT)</dc:creator>
  <cp:lastModifiedBy>Wind, Kevan</cp:lastModifiedBy>
  <cp:revision>22</cp:revision>
  <dcterms:created xsi:type="dcterms:W3CDTF">2014-01-28T09:58:06Z</dcterms:created>
  <dcterms:modified xsi:type="dcterms:W3CDTF">2014-04-10T08:00:49Z</dcterms:modified>
</cp:coreProperties>
</file>